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Alegreya Medium" panose="020B0604020202020204" charset="0"/>
      <p:regular r:id="rId31"/>
    </p:embeddedFont>
    <p:embeddedFont>
      <p:font typeface="Alegreya Sans SC Heavy" panose="020B0604020202020204" charset="0"/>
      <p:regular r:id="rId32"/>
    </p:embeddedFont>
    <p:embeddedFont>
      <p:font typeface="Times New Roman Ultra-Bold" panose="020B0604020202020204" charset="0"/>
      <p:regular r:id="rId33"/>
    </p:embeddedFont>
    <p:embeddedFont>
      <p:font typeface="Calibri" panose="020F0502020204030204" pitchFamily="34" charset="0"/>
      <p:regular r:id="rId34"/>
      <p:bold r:id="rId35"/>
      <p:italic r:id="rId36"/>
      <p:boldItalic r:id="rId37"/>
    </p:embeddedFont>
    <p:embeddedFont>
      <p:font typeface="Alegreya Bold" panose="020B0604020202020204" charset="0"/>
      <p:regular r:id="rId38"/>
    </p:embeddedFont>
    <p:embeddedFont>
      <p:font typeface="Alegreya Ultra-Bold" panose="020B0604020202020204" charset="0"/>
      <p:regular r:id="rId39"/>
    </p:embeddedFont>
    <p:embeddedFont>
      <p:font typeface="Times New Roman Bold" panose="02020803070505020304" pitchFamily="18" charset="0"/>
      <p:regular r:id="rId40"/>
      <p:bold r:id="rId41"/>
    </p:embeddedFont>
    <p:embeddedFont>
      <p:font typeface="Times New Roman" panose="02020603050405020304" pitchFamily="18"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660" y="4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27-Nov-24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27-Nov-24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27-Nov-24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27-Nov-24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27-Nov-24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27-Nov-24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27-Nov-24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27-Nov-24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27-Nov-24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27-Nov-24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27-Nov-24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27-Nov-24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8.svg"/><Relationship Id="rId10" Type="http://schemas.openxmlformats.org/officeDocument/2006/relationships/image" Target="../media/image22.png"/><Relationship Id="rId4" Type="http://schemas.openxmlformats.org/officeDocument/2006/relationships/image" Target="../media/image14.png"/><Relationship Id="rId9" Type="http://schemas.openxmlformats.org/officeDocument/2006/relationships/image" Target="../media/image8.sv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8.svg"/><Relationship Id="rId10" Type="http://schemas.openxmlformats.org/officeDocument/2006/relationships/image" Target="../media/image23.png"/><Relationship Id="rId4" Type="http://schemas.openxmlformats.org/officeDocument/2006/relationships/image" Target="../media/image14.png"/><Relationship Id="rId9" Type="http://schemas.openxmlformats.org/officeDocument/2006/relationships/image" Target="../media/image8.sv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8.svg"/><Relationship Id="rId10" Type="http://schemas.openxmlformats.org/officeDocument/2006/relationships/image" Target="../media/image24.png"/><Relationship Id="rId4" Type="http://schemas.openxmlformats.org/officeDocument/2006/relationships/image" Target="../media/image14.png"/><Relationship Id="rId9" Type="http://schemas.openxmlformats.org/officeDocument/2006/relationships/image" Target="../media/image8.sv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6.png"/><Relationship Id="rId5" Type="http://schemas.openxmlformats.org/officeDocument/2006/relationships/image" Target="../media/image28.svg"/><Relationship Id="rId10" Type="http://schemas.openxmlformats.org/officeDocument/2006/relationships/image" Target="../media/image25.png"/><Relationship Id="rId4" Type="http://schemas.openxmlformats.org/officeDocument/2006/relationships/image" Target="../media/image14.png"/><Relationship Id="rId9" Type="http://schemas.openxmlformats.org/officeDocument/2006/relationships/image" Target="../media/image8.sv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8.svg"/><Relationship Id="rId10" Type="http://schemas.openxmlformats.org/officeDocument/2006/relationships/image" Target="../media/image27.png"/><Relationship Id="rId4" Type="http://schemas.openxmlformats.org/officeDocument/2006/relationships/image" Target="../media/image14.png"/><Relationship Id="rId9" Type="http://schemas.openxmlformats.org/officeDocument/2006/relationships/image" Target="../media/image8.sv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8.svg"/><Relationship Id="rId10" Type="http://schemas.openxmlformats.org/officeDocument/2006/relationships/image" Target="../media/image28.png"/><Relationship Id="rId4" Type="http://schemas.openxmlformats.org/officeDocument/2006/relationships/image" Target="../media/image14.png"/><Relationship Id="rId9" Type="http://schemas.openxmlformats.org/officeDocument/2006/relationships/image" Target="../media/image8.sv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8.svg"/><Relationship Id="rId10"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8.sv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8.svg"/><Relationship Id="rId10" Type="http://schemas.openxmlformats.org/officeDocument/2006/relationships/image" Target="../media/image30.png"/><Relationship Id="rId4" Type="http://schemas.openxmlformats.org/officeDocument/2006/relationships/image" Target="../media/image14.png"/><Relationship Id="rId9" Type="http://schemas.openxmlformats.org/officeDocument/2006/relationships/image" Target="../media/image8.sv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8.svg"/><Relationship Id="rId10" Type="http://schemas.openxmlformats.org/officeDocument/2006/relationships/image" Target="../media/image31.png"/><Relationship Id="rId4" Type="http://schemas.openxmlformats.org/officeDocument/2006/relationships/image" Target="../media/image14.png"/><Relationship Id="rId9"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5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8.sv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0.svg"/><Relationship Id="rId4" Type="http://schemas.openxmlformats.org/officeDocument/2006/relationships/image" Target="../media/image10.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6.svg"/><Relationship Id="rId7" Type="http://schemas.openxmlformats.org/officeDocument/2006/relationships/image" Target="../media/image5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8.sv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6.svg"/><Relationship Id="rId7" Type="http://schemas.openxmlformats.org/officeDocument/2006/relationships/image" Target="../media/image5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8.sv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6.svg"/><Relationship Id="rId7" Type="http://schemas.openxmlformats.org/officeDocument/2006/relationships/image" Target="../media/image5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8.sv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svg"/><Relationship Id="rId7" Type="http://schemas.openxmlformats.org/officeDocument/2006/relationships/image" Target="../media/image5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8.sv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6.svg"/><Relationship Id="rId7" Type="http://schemas.openxmlformats.org/officeDocument/2006/relationships/image" Target="../media/image5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8.sv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6.svg"/><Relationship Id="rId7" Type="http://schemas.openxmlformats.org/officeDocument/2006/relationships/image" Target="../media/image5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8.sv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6.svg"/><Relationship Id="rId7" Type="http://schemas.openxmlformats.org/officeDocument/2006/relationships/image" Target="../media/image5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8.sv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67.svg"/><Relationship Id="rId3" Type="http://schemas.openxmlformats.org/officeDocument/2006/relationships/image" Target="../media/image59.svg"/><Relationship Id="rId7" Type="http://schemas.openxmlformats.org/officeDocument/2006/relationships/image" Target="../media/image63.svg"/><Relationship Id="rId12"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65.svg"/><Relationship Id="rId5" Type="http://schemas.openxmlformats.org/officeDocument/2006/relationships/image" Target="../media/image61.svg"/><Relationship Id="rId10"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media/image48.sv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67.svg"/><Relationship Id="rId3" Type="http://schemas.openxmlformats.org/officeDocument/2006/relationships/image" Target="../media/image59.svg"/><Relationship Id="rId7" Type="http://schemas.openxmlformats.org/officeDocument/2006/relationships/image" Target="../media/image63.svg"/><Relationship Id="rId12"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65.svg"/><Relationship Id="rId5" Type="http://schemas.openxmlformats.org/officeDocument/2006/relationships/image" Target="../media/image61.svg"/><Relationship Id="rId10"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media/image48.svg"/></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10.svg"/><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69.svg"/><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12.svg"/><Relationship Id="rId14"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8.svg"/><Relationship Id="rId5" Type="http://schemas.openxmlformats.org/officeDocument/2006/relationships/image" Target="../media/image26.svg"/><Relationship Id="rId10"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30.sv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8.svg"/><Relationship Id="rId5" Type="http://schemas.openxmlformats.org/officeDocument/2006/relationships/image" Target="../media/image26.svg"/><Relationship Id="rId10"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30.sv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8.svg"/><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8.sv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8.sv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8.sv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8.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8.svg"/><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TextBox 2"/>
          <p:cNvSpPr txBox="1"/>
          <p:nvPr/>
        </p:nvSpPr>
        <p:spPr>
          <a:xfrm>
            <a:off x="2354368" y="3447840"/>
            <a:ext cx="13579263" cy="4378324"/>
          </a:xfrm>
          <a:prstGeom prst="rect">
            <a:avLst/>
          </a:prstGeom>
        </p:spPr>
        <p:txBody>
          <a:bodyPr lIns="0" tIns="0" rIns="0" bIns="0" rtlCol="0" anchor="t">
            <a:spAutoFit/>
          </a:bodyPr>
          <a:lstStyle/>
          <a:p>
            <a:pPr algn="ctr">
              <a:lnSpc>
                <a:spcPts val="11200"/>
              </a:lnSpc>
              <a:spcBef>
                <a:spcPct val="0"/>
              </a:spcBef>
            </a:pPr>
            <a:r>
              <a:rPr lang="en-US" sz="8000" b="1">
                <a:solidFill>
                  <a:srgbClr val="433831"/>
                </a:solidFill>
                <a:latin typeface="Alegreya Sans SC Heavy"/>
                <a:ea typeface="Alegreya Sans SC Heavy"/>
                <a:cs typeface="Alegreya Sans SC Heavy"/>
                <a:sym typeface="Alegreya Sans SC Heavy"/>
              </a:rPr>
              <a:t>BÁO CÁO THỰC HÀNH CÔNG NGHỆ LẬP TRÌNH ĐA NỀN TẢNG CHO ỨNG DỤNG DI ĐỘNG</a:t>
            </a:r>
          </a:p>
        </p:txBody>
      </p:sp>
      <p:sp>
        <p:nvSpPr>
          <p:cNvPr id="3" name="Freeform 3"/>
          <p:cNvSpPr/>
          <p:nvPr/>
        </p:nvSpPr>
        <p:spPr>
          <a:xfrm>
            <a:off x="5911471" y="5907949"/>
            <a:ext cx="5552631" cy="797560"/>
          </a:xfrm>
          <a:custGeom>
            <a:avLst/>
            <a:gdLst/>
            <a:ahLst/>
            <a:cxnLst/>
            <a:rect l="l" t="t" r="r" b="b"/>
            <a:pathLst>
              <a:path w="5552631" h="797560">
                <a:moveTo>
                  <a:pt x="0" y="0"/>
                </a:moveTo>
                <a:lnTo>
                  <a:pt x="5552631" y="0"/>
                </a:lnTo>
                <a:lnTo>
                  <a:pt x="5552631" y="797560"/>
                </a:lnTo>
                <a:lnTo>
                  <a:pt x="0" y="79756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a:off x="4229414" y="7921672"/>
            <a:ext cx="9877301" cy="1194748"/>
          </a:xfrm>
          <a:custGeom>
            <a:avLst/>
            <a:gdLst/>
            <a:ahLst/>
            <a:cxnLst/>
            <a:rect l="l" t="t" r="r" b="b"/>
            <a:pathLst>
              <a:path w="6371987" h="1194748">
                <a:moveTo>
                  <a:pt x="0" y="0"/>
                </a:moveTo>
                <a:lnTo>
                  <a:pt x="6371986" y="0"/>
                </a:lnTo>
                <a:lnTo>
                  <a:pt x="6371986" y="1194748"/>
                </a:lnTo>
                <a:lnTo>
                  <a:pt x="0" y="1194748"/>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a:off x="7871711" y="1499162"/>
            <a:ext cx="2544579" cy="2395990"/>
          </a:xfrm>
          <a:custGeom>
            <a:avLst/>
            <a:gdLst/>
            <a:ahLst/>
            <a:cxnLst/>
            <a:rect l="l" t="t" r="r" b="b"/>
            <a:pathLst>
              <a:path w="2544579" h="2395990">
                <a:moveTo>
                  <a:pt x="0" y="0"/>
                </a:moveTo>
                <a:lnTo>
                  <a:pt x="2544578" y="0"/>
                </a:lnTo>
                <a:lnTo>
                  <a:pt x="2544578" y="2395990"/>
                </a:lnTo>
                <a:lnTo>
                  <a:pt x="0" y="239599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6" name="Freeform 6"/>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7" name="Freeform 7"/>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8" name="Freeform 8"/>
          <p:cNvSpPr/>
          <p:nvPr/>
        </p:nvSpPr>
        <p:spPr>
          <a:xfrm>
            <a:off x="441218" y="8965596"/>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9" name="Freeform 9"/>
          <p:cNvSpPr/>
          <p:nvPr/>
        </p:nvSpPr>
        <p:spPr>
          <a:xfrm rot="-10800000">
            <a:off x="14161143" y="-1503017"/>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10" name="Freeform 10"/>
          <p:cNvSpPr/>
          <p:nvPr/>
        </p:nvSpPr>
        <p:spPr>
          <a:xfrm rot="-1001715">
            <a:off x="535828" y="6968107"/>
            <a:ext cx="1450030" cy="1130633"/>
          </a:xfrm>
          <a:custGeom>
            <a:avLst/>
            <a:gdLst/>
            <a:ahLst/>
            <a:cxnLst/>
            <a:rect l="l" t="t" r="r" b="b"/>
            <a:pathLst>
              <a:path w="1450030" h="1130633">
                <a:moveTo>
                  <a:pt x="0" y="0"/>
                </a:moveTo>
                <a:lnTo>
                  <a:pt x="1450030" y="0"/>
                </a:lnTo>
                <a:lnTo>
                  <a:pt x="1450030" y="1130633"/>
                </a:lnTo>
                <a:lnTo>
                  <a:pt x="0" y="1130633"/>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sp>
      <p:sp>
        <p:nvSpPr>
          <p:cNvPr id="11" name="Freeform 11"/>
          <p:cNvSpPr/>
          <p:nvPr/>
        </p:nvSpPr>
        <p:spPr>
          <a:xfrm rot="-649553">
            <a:off x="15474139" y="2470102"/>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14">
              <a:extLst>
                <a:ext uri="{96DAC541-7B7A-43D3-8B79-37D633B846F1}">
                  <asvg:svgBlip xmlns="" xmlns:asvg="http://schemas.microsoft.com/office/drawing/2016/SVG/main" r:embed="rId15"/>
                </a:ext>
              </a:extLst>
            </a:blip>
            <a:stretch>
              <a:fillRect/>
            </a:stretch>
          </a:blipFill>
        </p:spPr>
      </p:sp>
      <p:sp>
        <p:nvSpPr>
          <p:cNvPr id="12" name="Freeform 12"/>
          <p:cNvSpPr/>
          <p:nvPr/>
        </p:nvSpPr>
        <p:spPr>
          <a:xfrm rot="1841545">
            <a:off x="6681852" y="2198597"/>
            <a:ext cx="1120358" cy="997119"/>
          </a:xfrm>
          <a:custGeom>
            <a:avLst/>
            <a:gdLst/>
            <a:ahLst/>
            <a:cxnLst/>
            <a:rect l="l" t="t" r="r" b="b"/>
            <a:pathLst>
              <a:path w="1120358" h="997119">
                <a:moveTo>
                  <a:pt x="0" y="0"/>
                </a:moveTo>
                <a:lnTo>
                  <a:pt x="1120359" y="0"/>
                </a:lnTo>
                <a:lnTo>
                  <a:pt x="1120359" y="997119"/>
                </a:lnTo>
                <a:lnTo>
                  <a:pt x="0" y="997119"/>
                </a:lnTo>
                <a:lnTo>
                  <a:pt x="0" y="0"/>
                </a:lnTo>
                <a:close/>
              </a:path>
            </a:pathLst>
          </a:custGeom>
          <a:blipFill>
            <a:blip r:embed="rId16">
              <a:extLst>
                <a:ext uri="{96DAC541-7B7A-43D3-8B79-37D633B846F1}">
                  <asvg:svgBlip xmlns="" xmlns:asvg="http://schemas.microsoft.com/office/drawing/2016/SVG/main" r:embed="rId17"/>
                </a:ext>
              </a:extLst>
            </a:blip>
            <a:stretch>
              <a:fillRect/>
            </a:stretch>
          </a:blipFill>
        </p:spPr>
      </p:sp>
      <p:sp>
        <p:nvSpPr>
          <p:cNvPr id="13" name="Freeform 13"/>
          <p:cNvSpPr/>
          <p:nvPr/>
        </p:nvSpPr>
        <p:spPr>
          <a:xfrm rot="-1812159">
            <a:off x="10487037" y="1987305"/>
            <a:ext cx="1120358" cy="997119"/>
          </a:xfrm>
          <a:custGeom>
            <a:avLst/>
            <a:gdLst/>
            <a:ahLst/>
            <a:cxnLst/>
            <a:rect l="l" t="t" r="r" b="b"/>
            <a:pathLst>
              <a:path w="1120358" h="997119">
                <a:moveTo>
                  <a:pt x="0" y="0"/>
                </a:moveTo>
                <a:lnTo>
                  <a:pt x="1120358" y="0"/>
                </a:lnTo>
                <a:lnTo>
                  <a:pt x="1120358" y="997119"/>
                </a:lnTo>
                <a:lnTo>
                  <a:pt x="0" y="997119"/>
                </a:lnTo>
                <a:lnTo>
                  <a:pt x="0" y="0"/>
                </a:lnTo>
                <a:close/>
              </a:path>
            </a:pathLst>
          </a:custGeom>
          <a:blipFill>
            <a:blip r:embed="rId16">
              <a:extLst>
                <a:ext uri="{96DAC541-7B7A-43D3-8B79-37D633B846F1}">
                  <asvg:svgBlip xmlns="" xmlns:asvg="http://schemas.microsoft.com/office/drawing/2016/SVG/main" r:embed="rId17"/>
                </a:ext>
              </a:extLst>
            </a:blip>
            <a:stretch>
              <a:fillRect/>
            </a:stretch>
          </a:blipFill>
        </p:spPr>
      </p:sp>
      <p:grpSp>
        <p:nvGrpSpPr>
          <p:cNvPr id="14" name="Group 14"/>
          <p:cNvGrpSpPr>
            <a:grpSpLocks noChangeAspect="1"/>
          </p:cNvGrpSpPr>
          <p:nvPr/>
        </p:nvGrpSpPr>
        <p:grpSpPr>
          <a:xfrm>
            <a:off x="14544244" y="7545264"/>
            <a:ext cx="458160" cy="436499"/>
            <a:chOff x="0" y="0"/>
            <a:chExt cx="1772920" cy="1689100"/>
          </a:xfrm>
        </p:grpSpPr>
        <p:sp>
          <p:nvSpPr>
            <p:cNvPr id="15" name="Freeform 15"/>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ADDC2"/>
            </a:solidFill>
          </p:spPr>
        </p:sp>
      </p:grpSp>
      <p:grpSp>
        <p:nvGrpSpPr>
          <p:cNvPr id="16" name="Group 16"/>
          <p:cNvGrpSpPr>
            <a:grpSpLocks noChangeAspect="1"/>
          </p:cNvGrpSpPr>
          <p:nvPr/>
        </p:nvGrpSpPr>
        <p:grpSpPr>
          <a:xfrm>
            <a:off x="2676135" y="5658866"/>
            <a:ext cx="261444" cy="249084"/>
            <a:chOff x="0" y="0"/>
            <a:chExt cx="1772920" cy="1689100"/>
          </a:xfrm>
        </p:grpSpPr>
        <p:sp>
          <p:nvSpPr>
            <p:cNvPr id="17" name="Freeform 17"/>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745E4D"/>
            </a:solidFill>
          </p:spPr>
        </p:sp>
      </p:grpSp>
      <p:grpSp>
        <p:nvGrpSpPr>
          <p:cNvPr id="18" name="Group 18"/>
          <p:cNvGrpSpPr>
            <a:grpSpLocks noChangeAspect="1"/>
          </p:cNvGrpSpPr>
          <p:nvPr/>
        </p:nvGrpSpPr>
        <p:grpSpPr>
          <a:xfrm>
            <a:off x="3663461" y="3237660"/>
            <a:ext cx="261444" cy="249084"/>
            <a:chOff x="0" y="0"/>
            <a:chExt cx="1772920" cy="1689100"/>
          </a:xfrm>
        </p:grpSpPr>
        <p:sp>
          <p:nvSpPr>
            <p:cNvPr id="19" name="Freeform 19"/>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745E4D"/>
            </a:solidFill>
          </p:spPr>
        </p:sp>
      </p:grpSp>
      <p:grpSp>
        <p:nvGrpSpPr>
          <p:cNvPr id="20" name="Group 20"/>
          <p:cNvGrpSpPr>
            <a:grpSpLocks noChangeAspect="1"/>
          </p:cNvGrpSpPr>
          <p:nvPr/>
        </p:nvGrpSpPr>
        <p:grpSpPr>
          <a:xfrm>
            <a:off x="5317568" y="6783654"/>
            <a:ext cx="261444" cy="249084"/>
            <a:chOff x="0" y="0"/>
            <a:chExt cx="1772920" cy="1689100"/>
          </a:xfrm>
        </p:grpSpPr>
        <p:sp>
          <p:nvSpPr>
            <p:cNvPr id="21" name="Freeform 21"/>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A17A60"/>
            </a:solidFill>
          </p:spPr>
        </p:sp>
      </p:grpSp>
      <p:grpSp>
        <p:nvGrpSpPr>
          <p:cNvPr id="22" name="Group 22"/>
          <p:cNvGrpSpPr/>
          <p:nvPr/>
        </p:nvGrpSpPr>
        <p:grpSpPr>
          <a:xfrm>
            <a:off x="-533592" y="4726612"/>
            <a:ext cx="1067183" cy="1067183"/>
            <a:chOff x="0" y="0"/>
            <a:chExt cx="1422911" cy="1422911"/>
          </a:xfrm>
        </p:grpSpPr>
        <p:grpSp>
          <p:nvGrpSpPr>
            <p:cNvPr id="23" name="Group 23"/>
            <p:cNvGrpSpPr/>
            <p:nvPr/>
          </p:nvGrpSpPr>
          <p:grpSpPr>
            <a:xfrm>
              <a:off x="0" y="0"/>
              <a:ext cx="1422911" cy="142291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25" name="TextBox 25"/>
              <p:cNvSpPr txBox="1"/>
              <p:nvPr/>
            </p:nvSpPr>
            <p:spPr>
              <a:xfrm>
                <a:off x="76200" y="47625"/>
                <a:ext cx="660400" cy="688975"/>
              </a:xfrm>
              <a:prstGeom prst="rect">
                <a:avLst/>
              </a:prstGeom>
            </p:spPr>
            <p:txBody>
              <a:bodyPr lIns="50800" tIns="50800" rIns="50800" bIns="50800" rtlCol="0" anchor="ctr"/>
              <a:lstStyle/>
              <a:p>
                <a:pPr algn="ctr">
                  <a:lnSpc>
                    <a:spcPts val="2885"/>
                  </a:lnSpc>
                </a:pPr>
                <a:endParaRPr/>
              </a:p>
            </p:txBody>
          </p:sp>
        </p:grpSp>
        <p:grpSp>
          <p:nvGrpSpPr>
            <p:cNvPr id="26" name="Group 26"/>
            <p:cNvGrpSpPr/>
            <p:nvPr/>
          </p:nvGrpSpPr>
          <p:grpSpPr>
            <a:xfrm>
              <a:off x="152274" y="152274"/>
              <a:ext cx="1118362" cy="1118362"/>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28" name="TextBox 28"/>
              <p:cNvSpPr txBox="1"/>
              <p:nvPr/>
            </p:nvSpPr>
            <p:spPr>
              <a:xfrm>
                <a:off x="76200" y="47625"/>
                <a:ext cx="660400" cy="688975"/>
              </a:xfrm>
              <a:prstGeom prst="rect">
                <a:avLst/>
              </a:prstGeom>
            </p:spPr>
            <p:txBody>
              <a:bodyPr lIns="50800" tIns="50800" rIns="50800" bIns="50800" rtlCol="0" anchor="ctr"/>
              <a:lstStyle/>
              <a:p>
                <a:pPr algn="ctr">
                  <a:lnSpc>
                    <a:spcPts val="2885"/>
                  </a:lnSpc>
                </a:pPr>
                <a:endParaRPr/>
              </a:p>
            </p:txBody>
          </p:sp>
        </p:grpSp>
      </p:grpSp>
      <p:grpSp>
        <p:nvGrpSpPr>
          <p:cNvPr id="29" name="Group 29"/>
          <p:cNvGrpSpPr/>
          <p:nvPr/>
        </p:nvGrpSpPr>
        <p:grpSpPr>
          <a:xfrm>
            <a:off x="10609179" y="9850018"/>
            <a:ext cx="1172978" cy="1172978"/>
            <a:chOff x="0" y="0"/>
            <a:chExt cx="1563971" cy="1563971"/>
          </a:xfrm>
        </p:grpSpPr>
        <p:grpSp>
          <p:nvGrpSpPr>
            <p:cNvPr id="30" name="Group 30"/>
            <p:cNvGrpSpPr/>
            <p:nvPr/>
          </p:nvGrpSpPr>
          <p:grpSpPr>
            <a:xfrm>
              <a:off x="0" y="0"/>
              <a:ext cx="1563971" cy="1563971"/>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33" name="Group 33"/>
            <p:cNvGrpSpPr/>
            <p:nvPr/>
          </p:nvGrpSpPr>
          <p:grpSpPr>
            <a:xfrm>
              <a:off x="167370" y="167370"/>
              <a:ext cx="1229231" cy="1229231"/>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36" name="Group 36"/>
          <p:cNvGrpSpPr/>
          <p:nvPr/>
        </p:nvGrpSpPr>
        <p:grpSpPr>
          <a:xfrm>
            <a:off x="10038069" y="-528883"/>
            <a:ext cx="1142219" cy="1142219"/>
            <a:chOff x="0" y="0"/>
            <a:chExt cx="1522959" cy="1522959"/>
          </a:xfrm>
        </p:grpSpPr>
        <p:grpSp>
          <p:nvGrpSpPr>
            <p:cNvPr id="37" name="Group 37"/>
            <p:cNvGrpSpPr/>
            <p:nvPr/>
          </p:nvGrpSpPr>
          <p:grpSpPr>
            <a:xfrm>
              <a:off x="0" y="0"/>
              <a:ext cx="1522959" cy="1522959"/>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39" name="TextBox 39"/>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40" name="Group 40"/>
            <p:cNvGrpSpPr/>
            <p:nvPr/>
          </p:nvGrpSpPr>
          <p:grpSpPr>
            <a:xfrm>
              <a:off x="162981" y="162981"/>
              <a:ext cx="1196997" cy="1196997"/>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42" name="TextBox 42"/>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grpSp>
        <p:nvGrpSpPr>
          <p:cNvPr id="43" name="Group 43"/>
          <p:cNvGrpSpPr/>
          <p:nvPr/>
        </p:nvGrpSpPr>
        <p:grpSpPr>
          <a:xfrm>
            <a:off x="5150404" y="1941313"/>
            <a:ext cx="595772" cy="595772"/>
            <a:chOff x="0" y="0"/>
            <a:chExt cx="794363" cy="794363"/>
          </a:xfrm>
        </p:grpSpPr>
        <p:grpSp>
          <p:nvGrpSpPr>
            <p:cNvPr id="44" name="Group 44"/>
            <p:cNvGrpSpPr/>
            <p:nvPr/>
          </p:nvGrpSpPr>
          <p:grpSpPr>
            <a:xfrm>
              <a:off x="0" y="0"/>
              <a:ext cx="794363" cy="794363"/>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46" name="TextBox 46"/>
              <p:cNvSpPr txBox="1"/>
              <p:nvPr/>
            </p:nvSpPr>
            <p:spPr>
              <a:xfrm>
                <a:off x="76200" y="57150"/>
                <a:ext cx="660400" cy="679450"/>
              </a:xfrm>
              <a:prstGeom prst="rect">
                <a:avLst/>
              </a:prstGeom>
            </p:spPr>
            <p:txBody>
              <a:bodyPr lIns="50800" tIns="50800" rIns="50800" bIns="50800" rtlCol="0" anchor="ctr"/>
              <a:lstStyle/>
              <a:p>
                <a:pPr algn="ctr">
                  <a:lnSpc>
                    <a:spcPts val="1610"/>
                  </a:lnSpc>
                </a:pPr>
                <a:endParaRPr/>
              </a:p>
            </p:txBody>
          </p:sp>
        </p:grpSp>
        <p:grpSp>
          <p:nvGrpSpPr>
            <p:cNvPr id="47" name="Group 47"/>
            <p:cNvGrpSpPr/>
            <p:nvPr/>
          </p:nvGrpSpPr>
          <p:grpSpPr>
            <a:xfrm>
              <a:off x="85010" y="85010"/>
              <a:ext cx="624344" cy="624344"/>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49" name="TextBox 49"/>
              <p:cNvSpPr txBox="1"/>
              <p:nvPr/>
            </p:nvSpPr>
            <p:spPr>
              <a:xfrm>
                <a:off x="76200" y="57150"/>
                <a:ext cx="660400" cy="679450"/>
              </a:xfrm>
              <a:prstGeom prst="rect">
                <a:avLst/>
              </a:prstGeom>
            </p:spPr>
            <p:txBody>
              <a:bodyPr lIns="50800" tIns="50800" rIns="50800" bIns="50800" rtlCol="0" anchor="ctr"/>
              <a:lstStyle/>
              <a:p>
                <a:pPr algn="ctr">
                  <a:lnSpc>
                    <a:spcPts val="1610"/>
                  </a:lnSpc>
                </a:pPr>
                <a:endParaRPr/>
              </a:p>
            </p:txBody>
          </p:sp>
        </p:grpSp>
      </p:grpSp>
      <p:sp>
        <p:nvSpPr>
          <p:cNvPr id="50" name="TextBox 50"/>
          <p:cNvSpPr txBox="1"/>
          <p:nvPr/>
        </p:nvSpPr>
        <p:spPr>
          <a:xfrm>
            <a:off x="3356312" y="8295089"/>
            <a:ext cx="11575373" cy="487313"/>
          </a:xfrm>
          <a:prstGeom prst="rect">
            <a:avLst/>
          </a:prstGeom>
        </p:spPr>
        <p:txBody>
          <a:bodyPr wrap="square" lIns="0" tIns="0" rIns="0" bIns="0" rtlCol="0" anchor="t">
            <a:spAutoFit/>
          </a:bodyPr>
          <a:lstStyle/>
          <a:p>
            <a:pPr algn="ctr">
              <a:lnSpc>
                <a:spcPts val="3780"/>
              </a:lnSpc>
              <a:spcBef>
                <a:spcPct val="0"/>
              </a:spcBef>
            </a:pPr>
            <a:r>
              <a:rPr lang="en-US" sz="4800" b="1" dirty="0">
                <a:solidFill>
                  <a:srgbClr val="433831"/>
                </a:solidFill>
                <a:latin typeface="Alegreya Bold"/>
                <a:ea typeface="Alegreya Bold"/>
                <a:cs typeface="Alegreya Bold"/>
                <a:sym typeface="Alegreya Bold"/>
              </a:rPr>
              <a:t>XÂY DỰNG ỨNG DỤNG ĐẶT ĐỒ ĂN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Freeform 2"/>
          <p:cNvSpPr/>
          <p:nvPr/>
        </p:nvSpPr>
        <p:spPr>
          <a:xfrm rot="-10800000">
            <a:off x="14705440" y="-1389339"/>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10496" y="8842342"/>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1001715">
            <a:off x="7275695" y="9295950"/>
            <a:ext cx="1450030" cy="1130633"/>
          </a:xfrm>
          <a:custGeom>
            <a:avLst/>
            <a:gdLst/>
            <a:ahLst/>
            <a:cxnLst/>
            <a:rect l="l" t="t" r="r" b="b"/>
            <a:pathLst>
              <a:path w="1450030" h="1130633">
                <a:moveTo>
                  <a:pt x="0" y="0"/>
                </a:moveTo>
                <a:lnTo>
                  <a:pt x="1450029" y="0"/>
                </a:lnTo>
                <a:lnTo>
                  <a:pt x="1450029" y="1130633"/>
                </a:lnTo>
                <a:lnTo>
                  <a:pt x="0" y="113063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rot="-649553">
            <a:off x="16915649" y="2458102"/>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6" name="Group 6"/>
          <p:cNvGrpSpPr/>
          <p:nvPr/>
        </p:nvGrpSpPr>
        <p:grpSpPr>
          <a:xfrm>
            <a:off x="10609179" y="9850018"/>
            <a:ext cx="1172978" cy="1172978"/>
            <a:chOff x="0" y="0"/>
            <a:chExt cx="1563971" cy="1563971"/>
          </a:xfrm>
        </p:grpSpPr>
        <p:grpSp>
          <p:nvGrpSpPr>
            <p:cNvPr id="7" name="Group 7"/>
            <p:cNvGrpSpPr/>
            <p:nvPr/>
          </p:nvGrpSpPr>
          <p:grpSpPr>
            <a:xfrm>
              <a:off x="0" y="0"/>
              <a:ext cx="1563971" cy="156397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0" name="Group 10"/>
            <p:cNvGrpSpPr/>
            <p:nvPr/>
          </p:nvGrpSpPr>
          <p:grpSpPr>
            <a:xfrm>
              <a:off x="167370" y="167370"/>
              <a:ext cx="1229231" cy="12292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3" name="Group 13"/>
          <p:cNvGrpSpPr/>
          <p:nvPr/>
        </p:nvGrpSpPr>
        <p:grpSpPr>
          <a:xfrm>
            <a:off x="6237930" y="-571110"/>
            <a:ext cx="1142219" cy="1142219"/>
            <a:chOff x="0" y="0"/>
            <a:chExt cx="1522959" cy="1522959"/>
          </a:xfrm>
        </p:grpSpPr>
        <p:grpSp>
          <p:nvGrpSpPr>
            <p:cNvPr id="14" name="Group 14"/>
            <p:cNvGrpSpPr/>
            <p:nvPr/>
          </p:nvGrpSpPr>
          <p:grpSpPr>
            <a:xfrm>
              <a:off x="0" y="0"/>
              <a:ext cx="1522959" cy="152295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7" name="Group 17"/>
            <p:cNvGrpSpPr/>
            <p:nvPr/>
          </p:nvGrpSpPr>
          <p:grpSpPr>
            <a:xfrm>
              <a:off x="162981" y="162981"/>
              <a:ext cx="1196997" cy="119699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sp>
        <p:nvSpPr>
          <p:cNvPr id="20" name="Freeform 20"/>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1" name="Freeform 21"/>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2" name="Freeform 22"/>
          <p:cNvSpPr/>
          <p:nvPr/>
        </p:nvSpPr>
        <p:spPr>
          <a:xfrm>
            <a:off x="4944316" y="1482726"/>
            <a:ext cx="8399368" cy="8378541"/>
          </a:xfrm>
          <a:custGeom>
            <a:avLst/>
            <a:gdLst/>
            <a:ahLst/>
            <a:cxnLst/>
            <a:rect l="l" t="t" r="r" b="b"/>
            <a:pathLst>
              <a:path w="8399368" h="8378541">
                <a:moveTo>
                  <a:pt x="0" y="0"/>
                </a:moveTo>
                <a:lnTo>
                  <a:pt x="8399368" y="0"/>
                </a:lnTo>
                <a:lnTo>
                  <a:pt x="8399368" y="8378540"/>
                </a:lnTo>
                <a:lnTo>
                  <a:pt x="0" y="8378540"/>
                </a:lnTo>
                <a:lnTo>
                  <a:pt x="0" y="0"/>
                </a:lnTo>
                <a:close/>
              </a:path>
            </a:pathLst>
          </a:custGeom>
          <a:blipFill>
            <a:blip r:embed="rId10"/>
            <a:stretch>
              <a:fillRect l="-2559" t="-2404" r="-2195"/>
            </a:stretch>
          </a:blipFill>
        </p:spPr>
      </p:sp>
      <p:sp>
        <p:nvSpPr>
          <p:cNvPr id="23" name="TextBox 23"/>
          <p:cNvSpPr txBox="1"/>
          <p:nvPr/>
        </p:nvSpPr>
        <p:spPr>
          <a:xfrm>
            <a:off x="2191476" y="650874"/>
            <a:ext cx="10684438" cy="679451"/>
          </a:xfrm>
          <a:prstGeom prst="rect">
            <a:avLst/>
          </a:prstGeom>
        </p:spPr>
        <p:txBody>
          <a:bodyPr lIns="0" tIns="0" rIns="0" bIns="0" rtlCol="0" anchor="t">
            <a:spAutoFit/>
          </a:bodyPr>
          <a:lstStyle/>
          <a:p>
            <a:pPr algn="l">
              <a:lnSpc>
                <a:spcPts val="5599"/>
              </a:lnSpc>
              <a:spcBef>
                <a:spcPct val="0"/>
              </a:spcBef>
            </a:pPr>
            <a:r>
              <a:rPr lang="en-US" sz="3999" b="1">
                <a:solidFill>
                  <a:srgbClr val="5B4636"/>
                </a:solidFill>
                <a:latin typeface="Alegreya Bold"/>
                <a:ea typeface="Alegreya Bold"/>
                <a:cs typeface="Alegreya Bold"/>
                <a:sym typeface="Alegreya Bold"/>
              </a:rPr>
              <a:t>2.3 Sơ đồ đăng nhập tài khoản của người dùng</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Freeform 2"/>
          <p:cNvSpPr/>
          <p:nvPr/>
        </p:nvSpPr>
        <p:spPr>
          <a:xfrm rot="-10800000">
            <a:off x="14705440" y="-1389339"/>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10496" y="8842342"/>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1001715">
            <a:off x="7275695" y="9295950"/>
            <a:ext cx="1450030" cy="1130633"/>
          </a:xfrm>
          <a:custGeom>
            <a:avLst/>
            <a:gdLst/>
            <a:ahLst/>
            <a:cxnLst/>
            <a:rect l="l" t="t" r="r" b="b"/>
            <a:pathLst>
              <a:path w="1450030" h="1130633">
                <a:moveTo>
                  <a:pt x="0" y="0"/>
                </a:moveTo>
                <a:lnTo>
                  <a:pt x="1450029" y="0"/>
                </a:lnTo>
                <a:lnTo>
                  <a:pt x="1450029" y="1130633"/>
                </a:lnTo>
                <a:lnTo>
                  <a:pt x="0" y="113063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rot="-649553">
            <a:off x="16915649" y="2458102"/>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6" name="Group 6"/>
          <p:cNvGrpSpPr/>
          <p:nvPr/>
        </p:nvGrpSpPr>
        <p:grpSpPr>
          <a:xfrm>
            <a:off x="10609179" y="9850018"/>
            <a:ext cx="1172978" cy="1172978"/>
            <a:chOff x="0" y="0"/>
            <a:chExt cx="1563971" cy="1563971"/>
          </a:xfrm>
        </p:grpSpPr>
        <p:grpSp>
          <p:nvGrpSpPr>
            <p:cNvPr id="7" name="Group 7"/>
            <p:cNvGrpSpPr/>
            <p:nvPr/>
          </p:nvGrpSpPr>
          <p:grpSpPr>
            <a:xfrm>
              <a:off x="0" y="0"/>
              <a:ext cx="1563971" cy="156397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0" name="Group 10"/>
            <p:cNvGrpSpPr/>
            <p:nvPr/>
          </p:nvGrpSpPr>
          <p:grpSpPr>
            <a:xfrm>
              <a:off x="167370" y="167370"/>
              <a:ext cx="1229231" cy="12292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3" name="Group 13"/>
          <p:cNvGrpSpPr/>
          <p:nvPr/>
        </p:nvGrpSpPr>
        <p:grpSpPr>
          <a:xfrm>
            <a:off x="6237930" y="-571110"/>
            <a:ext cx="1142219" cy="1142219"/>
            <a:chOff x="0" y="0"/>
            <a:chExt cx="1522959" cy="1522959"/>
          </a:xfrm>
        </p:grpSpPr>
        <p:grpSp>
          <p:nvGrpSpPr>
            <p:cNvPr id="14" name="Group 14"/>
            <p:cNvGrpSpPr/>
            <p:nvPr/>
          </p:nvGrpSpPr>
          <p:grpSpPr>
            <a:xfrm>
              <a:off x="0" y="0"/>
              <a:ext cx="1522959" cy="152295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7" name="Group 17"/>
            <p:cNvGrpSpPr/>
            <p:nvPr/>
          </p:nvGrpSpPr>
          <p:grpSpPr>
            <a:xfrm>
              <a:off x="162981" y="162981"/>
              <a:ext cx="1196997" cy="119699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sp>
        <p:nvSpPr>
          <p:cNvPr id="20" name="Freeform 20"/>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1" name="Freeform 21"/>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2" name="Freeform 22"/>
          <p:cNvSpPr/>
          <p:nvPr/>
        </p:nvSpPr>
        <p:spPr>
          <a:xfrm>
            <a:off x="2191476" y="2112714"/>
            <a:ext cx="14190447" cy="6390249"/>
          </a:xfrm>
          <a:custGeom>
            <a:avLst/>
            <a:gdLst/>
            <a:ahLst/>
            <a:cxnLst/>
            <a:rect l="l" t="t" r="r" b="b"/>
            <a:pathLst>
              <a:path w="14190447" h="6390249">
                <a:moveTo>
                  <a:pt x="0" y="0"/>
                </a:moveTo>
                <a:lnTo>
                  <a:pt x="14190446" y="0"/>
                </a:lnTo>
                <a:lnTo>
                  <a:pt x="14190446" y="6390249"/>
                </a:lnTo>
                <a:lnTo>
                  <a:pt x="0" y="6390249"/>
                </a:lnTo>
                <a:lnTo>
                  <a:pt x="0" y="0"/>
                </a:lnTo>
                <a:close/>
              </a:path>
            </a:pathLst>
          </a:custGeom>
          <a:blipFill>
            <a:blip r:embed="rId10"/>
            <a:stretch>
              <a:fillRect/>
            </a:stretch>
          </a:blipFill>
        </p:spPr>
      </p:sp>
      <p:sp>
        <p:nvSpPr>
          <p:cNvPr id="23" name="TextBox 23"/>
          <p:cNvSpPr txBox="1"/>
          <p:nvPr/>
        </p:nvSpPr>
        <p:spPr>
          <a:xfrm>
            <a:off x="2191476" y="650874"/>
            <a:ext cx="10684438" cy="679451"/>
          </a:xfrm>
          <a:prstGeom prst="rect">
            <a:avLst/>
          </a:prstGeom>
        </p:spPr>
        <p:txBody>
          <a:bodyPr lIns="0" tIns="0" rIns="0" bIns="0" rtlCol="0" anchor="t">
            <a:spAutoFit/>
          </a:bodyPr>
          <a:lstStyle/>
          <a:p>
            <a:pPr algn="l">
              <a:lnSpc>
                <a:spcPts val="5599"/>
              </a:lnSpc>
              <a:spcBef>
                <a:spcPct val="0"/>
              </a:spcBef>
            </a:pPr>
            <a:r>
              <a:rPr lang="en-US" sz="3999" b="1">
                <a:solidFill>
                  <a:srgbClr val="5B4636"/>
                </a:solidFill>
                <a:latin typeface="Alegreya Bold"/>
                <a:ea typeface="Alegreya Bold"/>
                <a:cs typeface="Alegreya Bold"/>
                <a:sym typeface="Alegreya Bold"/>
              </a:rPr>
              <a:t>2.4 Sơ đồ thực thể</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Freeform 2"/>
          <p:cNvSpPr/>
          <p:nvPr/>
        </p:nvSpPr>
        <p:spPr>
          <a:xfrm rot="-10800000">
            <a:off x="14705440" y="-1389339"/>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10496" y="8842342"/>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1001715">
            <a:off x="7275695" y="9295950"/>
            <a:ext cx="1450030" cy="1130633"/>
          </a:xfrm>
          <a:custGeom>
            <a:avLst/>
            <a:gdLst/>
            <a:ahLst/>
            <a:cxnLst/>
            <a:rect l="l" t="t" r="r" b="b"/>
            <a:pathLst>
              <a:path w="1450030" h="1130633">
                <a:moveTo>
                  <a:pt x="0" y="0"/>
                </a:moveTo>
                <a:lnTo>
                  <a:pt x="1450029" y="0"/>
                </a:lnTo>
                <a:lnTo>
                  <a:pt x="1450029" y="1130633"/>
                </a:lnTo>
                <a:lnTo>
                  <a:pt x="0" y="113063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rot="-649553">
            <a:off x="16915649" y="2458102"/>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6" name="Group 6"/>
          <p:cNvGrpSpPr/>
          <p:nvPr/>
        </p:nvGrpSpPr>
        <p:grpSpPr>
          <a:xfrm>
            <a:off x="10609179" y="9850018"/>
            <a:ext cx="1172978" cy="1172978"/>
            <a:chOff x="0" y="0"/>
            <a:chExt cx="1563971" cy="1563971"/>
          </a:xfrm>
        </p:grpSpPr>
        <p:grpSp>
          <p:nvGrpSpPr>
            <p:cNvPr id="7" name="Group 7"/>
            <p:cNvGrpSpPr/>
            <p:nvPr/>
          </p:nvGrpSpPr>
          <p:grpSpPr>
            <a:xfrm>
              <a:off x="0" y="0"/>
              <a:ext cx="1563971" cy="156397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0" name="Group 10"/>
            <p:cNvGrpSpPr/>
            <p:nvPr/>
          </p:nvGrpSpPr>
          <p:grpSpPr>
            <a:xfrm>
              <a:off x="167370" y="167370"/>
              <a:ext cx="1229231" cy="12292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3" name="Group 13"/>
          <p:cNvGrpSpPr/>
          <p:nvPr/>
        </p:nvGrpSpPr>
        <p:grpSpPr>
          <a:xfrm>
            <a:off x="6237930" y="-571110"/>
            <a:ext cx="1142219" cy="1142219"/>
            <a:chOff x="0" y="0"/>
            <a:chExt cx="1522959" cy="1522959"/>
          </a:xfrm>
        </p:grpSpPr>
        <p:grpSp>
          <p:nvGrpSpPr>
            <p:cNvPr id="14" name="Group 14"/>
            <p:cNvGrpSpPr/>
            <p:nvPr/>
          </p:nvGrpSpPr>
          <p:grpSpPr>
            <a:xfrm>
              <a:off x="0" y="0"/>
              <a:ext cx="1522959" cy="152295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7" name="Group 17"/>
            <p:cNvGrpSpPr/>
            <p:nvPr/>
          </p:nvGrpSpPr>
          <p:grpSpPr>
            <a:xfrm>
              <a:off x="162981" y="162981"/>
              <a:ext cx="1196997" cy="119699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sp>
        <p:nvSpPr>
          <p:cNvPr id="20" name="Freeform 20"/>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1" name="Freeform 21"/>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2" name="Freeform 22"/>
          <p:cNvSpPr/>
          <p:nvPr/>
        </p:nvSpPr>
        <p:spPr>
          <a:xfrm>
            <a:off x="2191476" y="2099801"/>
            <a:ext cx="14358076" cy="7189593"/>
          </a:xfrm>
          <a:custGeom>
            <a:avLst/>
            <a:gdLst/>
            <a:ahLst/>
            <a:cxnLst/>
            <a:rect l="l" t="t" r="r" b="b"/>
            <a:pathLst>
              <a:path w="14358076" h="7189593">
                <a:moveTo>
                  <a:pt x="0" y="0"/>
                </a:moveTo>
                <a:lnTo>
                  <a:pt x="14358076" y="0"/>
                </a:lnTo>
                <a:lnTo>
                  <a:pt x="14358076" y="7189593"/>
                </a:lnTo>
                <a:lnTo>
                  <a:pt x="0" y="7189593"/>
                </a:lnTo>
                <a:lnTo>
                  <a:pt x="0" y="0"/>
                </a:lnTo>
                <a:close/>
              </a:path>
            </a:pathLst>
          </a:custGeom>
          <a:blipFill>
            <a:blip r:embed="rId10"/>
            <a:stretch>
              <a:fillRect t="-1299" b="-1299"/>
            </a:stretch>
          </a:blipFill>
        </p:spPr>
      </p:sp>
      <p:sp>
        <p:nvSpPr>
          <p:cNvPr id="23" name="TextBox 23"/>
          <p:cNvSpPr txBox="1"/>
          <p:nvPr/>
        </p:nvSpPr>
        <p:spPr>
          <a:xfrm>
            <a:off x="2191476" y="494910"/>
            <a:ext cx="10684438" cy="1384301"/>
          </a:xfrm>
          <a:prstGeom prst="rect">
            <a:avLst/>
          </a:prstGeom>
        </p:spPr>
        <p:txBody>
          <a:bodyPr lIns="0" tIns="0" rIns="0" bIns="0" rtlCol="0" anchor="t">
            <a:spAutoFit/>
          </a:bodyPr>
          <a:lstStyle/>
          <a:p>
            <a:pPr algn="l">
              <a:lnSpc>
                <a:spcPts val="5599"/>
              </a:lnSpc>
              <a:spcBef>
                <a:spcPct val="0"/>
              </a:spcBef>
            </a:pPr>
            <a:r>
              <a:rPr lang="en-US" sz="3999" b="1">
                <a:solidFill>
                  <a:srgbClr val="5B4636"/>
                </a:solidFill>
                <a:latin typeface="Alegreya Bold"/>
                <a:ea typeface="Alegreya Bold"/>
                <a:cs typeface="Alegreya Bold"/>
                <a:sym typeface="Alegreya Bold"/>
              </a:rPr>
              <a:t>2.5 Thiết kế cơ sở dữ liệu</a:t>
            </a:r>
          </a:p>
          <a:p>
            <a:pPr algn="l">
              <a:lnSpc>
                <a:spcPts val="5599"/>
              </a:lnSpc>
              <a:spcBef>
                <a:spcPct val="0"/>
              </a:spcBef>
            </a:pPr>
            <a:r>
              <a:rPr lang="en-US" sz="3999" b="1">
                <a:solidFill>
                  <a:srgbClr val="5B4636"/>
                </a:solidFill>
                <a:latin typeface="Alegreya Bold"/>
                <a:ea typeface="Alegreya Bold"/>
                <a:cs typeface="Alegreya Bold"/>
                <a:sym typeface="Alegreya Bold"/>
              </a:rPr>
              <a:t>  2.5.1  Bảng người dùng</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Freeform 2"/>
          <p:cNvSpPr/>
          <p:nvPr/>
        </p:nvSpPr>
        <p:spPr>
          <a:xfrm rot="-10800000">
            <a:off x="14705440" y="-1389339"/>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10496" y="8842342"/>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1001715">
            <a:off x="7275695" y="9295950"/>
            <a:ext cx="1450030" cy="1130633"/>
          </a:xfrm>
          <a:custGeom>
            <a:avLst/>
            <a:gdLst/>
            <a:ahLst/>
            <a:cxnLst/>
            <a:rect l="l" t="t" r="r" b="b"/>
            <a:pathLst>
              <a:path w="1450030" h="1130633">
                <a:moveTo>
                  <a:pt x="0" y="0"/>
                </a:moveTo>
                <a:lnTo>
                  <a:pt x="1450029" y="0"/>
                </a:lnTo>
                <a:lnTo>
                  <a:pt x="1450029" y="1130633"/>
                </a:lnTo>
                <a:lnTo>
                  <a:pt x="0" y="113063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rot="-649553">
            <a:off x="16915649" y="2458102"/>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6" name="Group 6"/>
          <p:cNvGrpSpPr/>
          <p:nvPr/>
        </p:nvGrpSpPr>
        <p:grpSpPr>
          <a:xfrm>
            <a:off x="10609179" y="9850018"/>
            <a:ext cx="1172978" cy="1172978"/>
            <a:chOff x="0" y="0"/>
            <a:chExt cx="1563971" cy="1563971"/>
          </a:xfrm>
        </p:grpSpPr>
        <p:grpSp>
          <p:nvGrpSpPr>
            <p:cNvPr id="7" name="Group 7"/>
            <p:cNvGrpSpPr/>
            <p:nvPr/>
          </p:nvGrpSpPr>
          <p:grpSpPr>
            <a:xfrm>
              <a:off x="0" y="0"/>
              <a:ext cx="1563971" cy="156397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0" name="Group 10"/>
            <p:cNvGrpSpPr/>
            <p:nvPr/>
          </p:nvGrpSpPr>
          <p:grpSpPr>
            <a:xfrm>
              <a:off x="167370" y="167370"/>
              <a:ext cx="1229231" cy="12292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3" name="Group 13"/>
          <p:cNvGrpSpPr/>
          <p:nvPr/>
        </p:nvGrpSpPr>
        <p:grpSpPr>
          <a:xfrm>
            <a:off x="6237930" y="-571110"/>
            <a:ext cx="1142219" cy="1142219"/>
            <a:chOff x="0" y="0"/>
            <a:chExt cx="1522959" cy="1522959"/>
          </a:xfrm>
        </p:grpSpPr>
        <p:grpSp>
          <p:nvGrpSpPr>
            <p:cNvPr id="14" name="Group 14"/>
            <p:cNvGrpSpPr/>
            <p:nvPr/>
          </p:nvGrpSpPr>
          <p:grpSpPr>
            <a:xfrm>
              <a:off x="0" y="0"/>
              <a:ext cx="1522959" cy="152295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7" name="Group 17"/>
            <p:cNvGrpSpPr/>
            <p:nvPr/>
          </p:nvGrpSpPr>
          <p:grpSpPr>
            <a:xfrm>
              <a:off x="162981" y="162981"/>
              <a:ext cx="1196997" cy="119699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sp>
        <p:nvSpPr>
          <p:cNvPr id="20" name="Freeform 20"/>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1" name="Freeform 21"/>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2" name="Freeform 22"/>
          <p:cNvSpPr/>
          <p:nvPr/>
        </p:nvSpPr>
        <p:spPr>
          <a:xfrm>
            <a:off x="2191476" y="1451537"/>
            <a:ext cx="14190447" cy="2855827"/>
          </a:xfrm>
          <a:custGeom>
            <a:avLst/>
            <a:gdLst/>
            <a:ahLst/>
            <a:cxnLst/>
            <a:rect l="l" t="t" r="r" b="b"/>
            <a:pathLst>
              <a:path w="14190447" h="2855827">
                <a:moveTo>
                  <a:pt x="0" y="0"/>
                </a:moveTo>
                <a:lnTo>
                  <a:pt x="14190446" y="0"/>
                </a:lnTo>
                <a:lnTo>
                  <a:pt x="14190446" y="2855827"/>
                </a:lnTo>
                <a:lnTo>
                  <a:pt x="0" y="2855827"/>
                </a:lnTo>
                <a:lnTo>
                  <a:pt x="0" y="0"/>
                </a:lnTo>
                <a:close/>
              </a:path>
            </a:pathLst>
          </a:custGeom>
          <a:blipFill>
            <a:blip r:embed="rId10"/>
            <a:stretch>
              <a:fillRect/>
            </a:stretch>
          </a:blipFill>
        </p:spPr>
      </p:sp>
      <p:sp>
        <p:nvSpPr>
          <p:cNvPr id="23" name="Freeform 23"/>
          <p:cNvSpPr/>
          <p:nvPr/>
        </p:nvSpPr>
        <p:spPr>
          <a:xfrm>
            <a:off x="2103836" y="5721351"/>
            <a:ext cx="14704591" cy="2683588"/>
          </a:xfrm>
          <a:custGeom>
            <a:avLst/>
            <a:gdLst/>
            <a:ahLst/>
            <a:cxnLst/>
            <a:rect l="l" t="t" r="r" b="b"/>
            <a:pathLst>
              <a:path w="14704591" h="2683588">
                <a:moveTo>
                  <a:pt x="0" y="0"/>
                </a:moveTo>
                <a:lnTo>
                  <a:pt x="14704591" y="0"/>
                </a:lnTo>
                <a:lnTo>
                  <a:pt x="14704591" y="2683587"/>
                </a:lnTo>
                <a:lnTo>
                  <a:pt x="0" y="2683587"/>
                </a:lnTo>
                <a:lnTo>
                  <a:pt x="0" y="0"/>
                </a:lnTo>
                <a:close/>
              </a:path>
            </a:pathLst>
          </a:custGeom>
          <a:blipFill>
            <a:blip r:embed="rId11"/>
            <a:stretch>
              <a:fillRect/>
            </a:stretch>
          </a:blipFill>
        </p:spPr>
      </p:sp>
      <p:sp>
        <p:nvSpPr>
          <p:cNvPr id="24" name="TextBox 24"/>
          <p:cNvSpPr txBox="1"/>
          <p:nvPr/>
        </p:nvSpPr>
        <p:spPr>
          <a:xfrm>
            <a:off x="2191476" y="494910"/>
            <a:ext cx="10684438" cy="679451"/>
          </a:xfrm>
          <a:prstGeom prst="rect">
            <a:avLst/>
          </a:prstGeom>
        </p:spPr>
        <p:txBody>
          <a:bodyPr lIns="0" tIns="0" rIns="0" bIns="0" rtlCol="0" anchor="t">
            <a:spAutoFit/>
          </a:bodyPr>
          <a:lstStyle/>
          <a:p>
            <a:pPr algn="l">
              <a:lnSpc>
                <a:spcPts val="5599"/>
              </a:lnSpc>
              <a:spcBef>
                <a:spcPct val="0"/>
              </a:spcBef>
            </a:pPr>
            <a:r>
              <a:rPr lang="en-US" sz="3999" b="1">
                <a:solidFill>
                  <a:srgbClr val="5B4636"/>
                </a:solidFill>
                <a:latin typeface="Alegreya Bold"/>
                <a:ea typeface="Alegreya Bold"/>
                <a:cs typeface="Alegreya Bold"/>
                <a:sym typeface="Alegreya Bold"/>
              </a:rPr>
              <a:t>2.5.2 Bảng bàn ăn</a:t>
            </a:r>
          </a:p>
        </p:txBody>
      </p:sp>
      <p:sp>
        <p:nvSpPr>
          <p:cNvPr id="25" name="TextBox 25"/>
          <p:cNvSpPr txBox="1"/>
          <p:nvPr/>
        </p:nvSpPr>
        <p:spPr>
          <a:xfrm>
            <a:off x="2191476" y="4765674"/>
            <a:ext cx="10684438" cy="679451"/>
          </a:xfrm>
          <a:prstGeom prst="rect">
            <a:avLst/>
          </a:prstGeom>
        </p:spPr>
        <p:txBody>
          <a:bodyPr lIns="0" tIns="0" rIns="0" bIns="0" rtlCol="0" anchor="t">
            <a:spAutoFit/>
          </a:bodyPr>
          <a:lstStyle/>
          <a:p>
            <a:pPr algn="l">
              <a:lnSpc>
                <a:spcPts val="5599"/>
              </a:lnSpc>
              <a:spcBef>
                <a:spcPct val="0"/>
              </a:spcBef>
            </a:pPr>
            <a:r>
              <a:rPr lang="en-US" sz="3999" b="1">
                <a:solidFill>
                  <a:srgbClr val="5B4636"/>
                </a:solidFill>
                <a:latin typeface="Alegreya Bold"/>
                <a:ea typeface="Alegreya Bold"/>
                <a:cs typeface="Alegreya Bold"/>
                <a:sym typeface="Alegreya Bold"/>
              </a:rPr>
              <a:t>2.5.3 Bảng đồ ăn phụ</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Freeform 2"/>
          <p:cNvSpPr/>
          <p:nvPr/>
        </p:nvSpPr>
        <p:spPr>
          <a:xfrm rot="-10800000">
            <a:off x="14705440" y="-1389339"/>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10496" y="8842342"/>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1001715">
            <a:off x="7275695" y="9295950"/>
            <a:ext cx="1450030" cy="1130633"/>
          </a:xfrm>
          <a:custGeom>
            <a:avLst/>
            <a:gdLst/>
            <a:ahLst/>
            <a:cxnLst/>
            <a:rect l="l" t="t" r="r" b="b"/>
            <a:pathLst>
              <a:path w="1450030" h="1130633">
                <a:moveTo>
                  <a:pt x="0" y="0"/>
                </a:moveTo>
                <a:lnTo>
                  <a:pt x="1450029" y="0"/>
                </a:lnTo>
                <a:lnTo>
                  <a:pt x="1450029" y="1130633"/>
                </a:lnTo>
                <a:lnTo>
                  <a:pt x="0" y="113063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rot="-649553">
            <a:off x="16915649" y="2458102"/>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6" name="Group 6"/>
          <p:cNvGrpSpPr/>
          <p:nvPr/>
        </p:nvGrpSpPr>
        <p:grpSpPr>
          <a:xfrm>
            <a:off x="10609179" y="9850018"/>
            <a:ext cx="1172978" cy="1172978"/>
            <a:chOff x="0" y="0"/>
            <a:chExt cx="1563971" cy="1563971"/>
          </a:xfrm>
        </p:grpSpPr>
        <p:grpSp>
          <p:nvGrpSpPr>
            <p:cNvPr id="7" name="Group 7"/>
            <p:cNvGrpSpPr/>
            <p:nvPr/>
          </p:nvGrpSpPr>
          <p:grpSpPr>
            <a:xfrm>
              <a:off x="0" y="0"/>
              <a:ext cx="1563971" cy="156397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0" name="Group 10"/>
            <p:cNvGrpSpPr/>
            <p:nvPr/>
          </p:nvGrpSpPr>
          <p:grpSpPr>
            <a:xfrm>
              <a:off x="167370" y="167370"/>
              <a:ext cx="1229231" cy="12292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3" name="Group 13"/>
          <p:cNvGrpSpPr/>
          <p:nvPr/>
        </p:nvGrpSpPr>
        <p:grpSpPr>
          <a:xfrm>
            <a:off x="6237930" y="-571110"/>
            <a:ext cx="1142219" cy="1142219"/>
            <a:chOff x="0" y="0"/>
            <a:chExt cx="1522959" cy="1522959"/>
          </a:xfrm>
        </p:grpSpPr>
        <p:grpSp>
          <p:nvGrpSpPr>
            <p:cNvPr id="14" name="Group 14"/>
            <p:cNvGrpSpPr/>
            <p:nvPr/>
          </p:nvGrpSpPr>
          <p:grpSpPr>
            <a:xfrm>
              <a:off x="0" y="0"/>
              <a:ext cx="1522959" cy="152295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7" name="Group 17"/>
            <p:cNvGrpSpPr/>
            <p:nvPr/>
          </p:nvGrpSpPr>
          <p:grpSpPr>
            <a:xfrm>
              <a:off x="162981" y="162981"/>
              <a:ext cx="1196997" cy="119699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sp>
        <p:nvSpPr>
          <p:cNvPr id="20" name="Freeform 20"/>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1" name="Freeform 21"/>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2" name="Freeform 22"/>
          <p:cNvSpPr/>
          <p:nvPr/>
        </p:nvSpPr>
        <p:spPr>
          <a:xfrm>
            <a:off x="1753867" y="1451537"/>
            <a:ext cx="15505433" cy="6742032"/>
          </a:xfrm>
          <a:custGeom>
            <a:avLst/>
            <a:gdLst/>
            <a:ahLst/>
            <a:cxnLst/>
            <a:rect l="l" t="t" r="r" b="b"/>
            <a:pathLst>
              <a:path w="15505433" h="6742032">
                <a:moveTo>
                  <a:pt x="0" y="0"/>
                </a:moveTo>
                <a:lnTo>
                  <a:pt x="15505433" y="0"/>
                </a:lnTo>
                <a:lnTo>
                  <a:pt x="15505433" y="6742032"/>
                </a:lnTo>
                <a:lnTo>
                  <a:pt x="0" y="6742032"/>
                </a:lnTo>
                <a:lnTo>
                  <a:pt x="0" y="0"/>
                </a:lnTo>
                <a:close/>
              </a:path>
            </a:pathLst>
          </a:custGeom>
          <a:blipFill>
            <a:blip r:embed="rId10"/>
            <a:stretch>
              <a:fillRect l="-707" r="-707"/>
            </a:stretch>
          </a:blipFill>
        </p:spPr>
      </p:sp>
      <p:sp>
        <p:nvSpPr>
          <p:cNvPr id="23" name="TextBox 23"/>
          <p:cNvSpPr txBox="1"/>
          <p:nvPr/>
        </p:nvSpPr>
        <p:spPr>
          <a:xfrm>
            <a:off x="2191476" y="494910"/>
            <a:ext cx="10684438" cy="679451"/>
          </a:xfrm>
          <a:prstGeom prst="rect">
            <a:avLst/>
          </a:prstGeom>
        </p:spPr>
        <p:txBody>
          <a:bodyPr lIns="0" tIns="0" rIns="0" bIns="0" rtlCol="0" anchor="t">
            <a:spAutoFit/>
          </a:bodyPr>
          <a:lstStyle/>
          <a:p>
            <a:pPr algn="l">
              <a:lnSpc>
                <a:spcPts val="5599"/>
              </a:lnSpc>
              <a:spcBef>
                <a:spcPct val="0"/>
              </a:spcBef>
            </a:pPr>
            <a:r>
              <a:rPr lang="en-US" sz="3999" b="1">
                <a:solidFill>
                  <a:srgbClr val="5B4636"/>
                </a:solidFill>
                <a:latin typeface="Alegreya Bold"/>
                <a:ea typeface="Alegreya Bold"/>
                <a:cs typeface="Alegreya Bold"/>
                <a:sym typeface="Alegreya Bold"/>
              </a:rPr>
              <a:t>2.5.4 Bảng đồ ăn</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Freeform 2"/>
          <p:cNvSpPr/>
          <p:nvPr/>
        </p:nvSpPr>
        <p:spPr>
          <a:xfrm rot="-10800000">
            <a:off x="14705440" y="-1389339"/>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10496" y="8842342"/>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1001715">
            <a:off x="7275695" y="9295950"/>
            <a:ext cx="1450030" cy="1130633"/>
          </a:xfrm>
          <a:custGeom>
            <a:avLst/>
            <a:gdLst/>
            <a:ahLst/>
            <a:cxnLst/>
            <a:rect l="l" t="t" r="r" b="b"/>
            <a:pathLst>
              <a:path w="1450030" h="1130633">
                <a:moveTo>
                  <a:pt x="0" y="0"/>
                </a:moveTo>
                <a:lnTo>
                  <a:pt x="1450029" y="0"/>
                </a:lnTo>
                <a:lnTo>
                  <a:pt x="1450029" y="1130633"/>
                </a:lnTo>
                <a:lnTo>
                  <a:pt x="0" y="113063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rot="-649553">
            <a:off x="16915649" y="2458102"/>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6" name="Group 6"/>
          <p:cNvGrpSpPr/>
          <p:nvPr/>
        </p:nvGrpSpPr>
        <p:grpSpPr>
          <a:xfrm>
            <a:off x="10609179" y="9850018"/>
            <a:ext cx="1172978" cy="1172978"/>
            <a:chOff x="0" y="0"/>
            <a:chExt cx="1563971" cy="1563971"/>
          </a:xfrm>
        </p:grpSpPr>
        <p:grpSp>
          <p:nvGrpSpPr>
            <p:cNvPr id="7" name="Group 7"/>
            <p:cNvGrpSpPr/>
            <p:nvPr/>
          </p:nvGrpSpPr>
          <p:grpSpPr>
            <a:xfrm>
              <a:off x="0" y="0"/>
              <a:ext cx="1563971" cy="156397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0" name="Group 10"/>
            <p:cNvGrpSpPr/>
            <p:nvPr/>
          </p:nvGrpSpPr>
          <p:grpSpPr>
            <a:xfrm>
              <a:off x="167370" y="167370"/>
              <a:ext cx="1229231" cy="12292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3" name="Group 13"/>
          <p:cNvGrpSpPr/>
          <p:nvPr/>
        </p:nvGrpSpPr>
        <p:grpSpPr>
          <a:xfrm>
            <a:off x="6237930" y="-571110"/>
            <a:ext cx="1142219" cy="1142219"/>
            <a:chOff x="0" y="0"/>
            <a:chExt cx="1522959" cy="1522959"/>
          </a:xfrm>
        </p:grpSpPr>
        <p:grpSp>
          <p:nvGrpSpPr>
            <p:cNvPr id="14" name="Group 14"/>
            <p:cNvGrpSpPr/>
            <p:nvPr/>
          </p:nvGrpSpPr>
          <p:grpSpPr>
            <a:xfrm>
              <a:off x="0" y="0"/>
              <a:ext cx="1522959" cy="152295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7" name="Group 17"/>
            <p:cNvGrpSpPr/>
            <p:nvPr/>
          </p:nvGrpSpPr>
          <p:grpSpPr>
            <a:xfrm>
              <a:off x="162981" y="162981"/>
              <a:ext cx="1196997" cy="119699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sp>
        <p:nvSpPr>
          <p:cNvPr id="20" name="Freeform 20"/>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1" name="Freeform 21"/>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2" name="Freeform 22"/>
          <p:cNvSpPr/>
          <p:nvPr/>
        </p:nvSpPr>
        <p:spPr>
          <a:xfrm>
            <a:off x="1986978" y="1776349"/>
            <a:ext cx="15272322" cy="5860753"/>
          </a:xfrm>
          <a:custGeom>
            <a:avLst/>
            <a:gdLst/>
            <a:ahLst/>
            <a:cxnLst/>
            <a:rect l="l" t="t" r="r" b="b"/>
            <a:pathLst>
              <a:path w="15272322" h="5860753">
                <a:moveTo>
                  <a:pt x="0" y="0"/>
                </a:moveTo>
                <a:lnTo>
                  <a:pt x="15272322" y="0"/>
                </a:lnTo>
                <a:lnTo>
                  <a:pt x="15272322" y="5860754"/>
                </a:lnTo>
                <a:lnTo>
                  <a:pt x="0" y="5860754"/>
                </a:lnTo>
                <a:lnTo>
                  <a:pt x="0" y="0"/>
                </a:lnTo>
                <a:close/>
              </a:path>
            </a:pathLst>
          </a:custGeom>
          <a:blipFill>
            <a:blip r:embed="rId10"/>
            <a:stretch>
              <a:fillRect/>
            </a:stretch>
          </a:blipFill>
        </p:spPr>
      </p:sp>
      <p:sp>
        <p:nvSpPr>
          <p:cNvPr id="23" name="TextBox 23"/>
          <p:cNvSpPr txBox="1"/>
          <p:nvPr/>
        </p:nvSpPr>
        <p:spPr>
          <a:xfrm>
            <a:off x="2191476" y="494910"/>
            <a:ext cx="10684438" cy="679451"/>
          </a:xfrm>
          <a:prstGeom prst="rect">
            <a:avLst/>
          </a:prstGeom>
        </p:spPr>
        <p:txBody>
          <a:bodyPr lIns="0" tIns="0" rIns="0" bIns="0" rtlCol="0" anchor="t">
            <a:spAutoFit/>
          </a:bodyPr>
          <a:lstStyle/>
          <a:p>
            <a:pPr algn="l">
              <a:lnSpc>
                <a:spcPts val="5599"/>
              </a:lnSpc>
              <a:spcBef>
                <a:spcPct val="0"/>
              </a:spcBef>
            </a:pPr>
            <a:r>
              <a:rPr lang="en-US" sz="3999" b="1">
                <a:solidFill>
                  <a:srgbClr val="5B4636"/>
                </a:solidFill>
                <a:latin typeface="Alegreya Bold"/>
                <a:ea typeface="Alegreya Bold"/>
                <a:cs typeface="Alegreya Bold"/>
                <a:sym typeface="Alegreya Bold"/>
              </a:rPr>
              <a:t>2.5.5 Bảng giỏ hàng</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Freeform 2"/>
          <p:cNvSpPr/>
          <p:nvPr/>
        </p:nvSpPr>
        <p:spPr>
          <a:xfrm rot="-10800000">
            <a:off x="14705440" y="-1389339"/>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10496" y="8842342"/>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1001715">
            <a:off x="7275695" y="9295950"/>
            <a:ext cx="1450030" cy="1130633"/>
          </a:xfrm>
          <a:custGeom>
            <a:avLst/>
            <a:gdLst/>
            <a:ahLst/>
            <a:cxnLst/>
            <a:rect l="l" t="t" r="r" b="b"/>
            <a:pathLst>
              <a:path w="1450030" h="1130633">
                <a:moveTo>
                  <a:pt x="0" y="0"/>
                </a:moveTo>
                <a:lnTo>
                  <a:pt x="1450029" y="0"/>
                </a:lnTo>
                <a:lnTo>
                  <a:pt x="1450029" y="1130633"/>
                </a:lnTo>
                <a:lnTo>
                  <a:pt x="0" y="113063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rot="-649553">
            <a:off x="16915649" y="2458102"/>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6" name="Group 6"/>
          <p:cNvGrpSpPr/>
          <p:nvPr/>
        </p:nvGrpSpPr>
        <p:grpSpPr>
          <a:xfrm>
            <a:off x="10609179" y="9850018"/>
            <a:ext cx="1172978" cy="1172978"/>
            <a:chOff x="0" y="0"/>
            <a:chExt cx="1563971" cy="1563971"/>
          </a:xfrm>
        </p:grpSpPr>
        <p:grpSp>
          <p:nvGrpSpPr>
            <p:cNvPr id="7" name="Group 7"/>
            <p:cNvGrpSpPr/>
            <p:nvPr/>
          </p:nvGrpSpPr>
          <p:grpSpPr>
            <a:xfrm>
              <a:off x="0" y="0"/>
              <a:ext cx="1563971" cy="156397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0" name="Group 10"/>
            <p:cNvGrpSpPr/>
            <p:nvPr/>
          </p:nvGrpSpPr>
          <p:grpSpPr>
            <a:xfrm>
              <a:off x="167370" y="167370"/>
              <a:ext cx="1229231" cy="12292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3" name="Group 13"/>
          <p:cNvGrpSpPr/>
          <p:nvPr/>
        </p:nvGrpSpPr>
        <p:grpSpPr>
          <a:xfrm>
            <a:off x="6237930" y="-571110"/>
            <a:ext cx="1142219" cy="1142219"/>
            <a:chOff x="0" y="0"/>
            <a:chExt cx="1522959" cy="1522959"/>
          </a:xfrm>
        </p:grpSpPr>
        <p:grpSp>
          <p:nvGrpSpPr>
            <p:cNvPr id="14" name="Group 14"/>
            <p:cNvGrpSpPr/>
            <p:nvPr/>
          </p:nvGrpSpPr>
          <p:grpSpPr>
            <a:xfrm>
              <a:off x="0" y="0"/>
              <a:ext cx="1522959" cy="152295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7" name="Group 17"/>
            <p:cNvGrpSpPr/>
            <p:nvPr/>
          </p:nvGrpSpPr>
          <p:grpSpPr>
            <a:xfrm>
              <a:off x="162981" y="162981"/>
              <a:ext cx="1196997" cy="119699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sp>
        <p:nvSpPr>
          <p:cNvPr id="20" name="Freeform 20"/>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1" name="Freeform 21"/>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2" name="Freeform 22"/>
          <p:cNvSpPr/>
          <p:nvPr/>
        </p:nvSpPr>
        <p:spPr>
          <a:xfrm>
            <a:off x="2275881" y="1560807"/>
            <a:ext cx="13744817" cy="8006356"/>
          </a:xfrm>
          <a:custGeom>
            <a:avLst/>
            <a:gdLst/>
            <a:ahLst/>
            <a:cxnLst/>
            <a:rect l="l" t="t" r="r" b="b"/>
            <a:pathLst>
              <a:path w="13744817" h="8006356">
                <a:moveTo>
                  <a:pt x="0" y="0"/>
                </a:moveTo>
                <a:lnTo>
                  <a:pt x="13744817" y="0"/>
                </a:lnTo>
                <a:lnTo>
                  <a:pt x="13744817" y="8006356"/>
                </a:lnTo>
                <a:lnTo>
                  <a:pt x="0" y="8006356"/>
                </a:lnTo>
                <a:lnTo>
                  <a:pt x="0" y="0"/>
                </a:lnTo>
                <a:close/>
              </a:path>
            </a:pathLst>
          </a:custGeom>
          <a:blipFill>
            <a:blip r:embed="rId10"/>
            <a:stretch>
              <a:fillRect/>
            </a:stretch>
          </a:blipFill>
        </p:spPr>
      </p:sp>
      <p:sp>
        <p:nvSpPr>
          <p:cNvPr id="23" name="TextBox 23"/>
          <p:cNvSpPr txBox="1"/>
          <p:nvPr/>
        </p:nvSpPr>
        <p:spPr>
          <a:xfrm>
            <a:off x="2191476" y="494910"/>
            <a:ext cx="10684438" cy="679451"/>
          </a:xfrm>
          <a:prstGeom prst="rect">
            <a:avLst/>
          </a:prstGeom>
        </p:spPr>
        <p:txBody>
          <a:bodyPr lIns="0" tIns="0" rIns="0" bIns="0" rtlCol="0" anchor="t">
            <a:spAutoFit/>
          </a:bodyPr>
          <a:lstStyle/>
          <a:p>
            <a:pPr algn="l">
              <a:lnSpc>
                <a:spcPts val="5599"/>
              </a:lnSpc>
              <a:spcBef>
                <a:spcPct val="0"/>
              </a:spcBef>
            </a:pPr>
            <a:r>
              <a:rPr lang="en-US" sz="3999" b="1">
                <a:solidFill>
                  <a:srgbClr val="5B4636"/>
                </a:solidFill>
                <a:latin typeface="Alegreya Bold"/>
                <a:ea typeface="Alegreya Bold"/>
                <a:cs typeface="Alegreya Bold"/>
                <a:sym typeface="Alegreya Bold"/>
              </a:rPr>
              <a:t>2.5.6 Bảng hóa đơn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Freeform 2"/>
          <p:cNvSpPr/>
          <p:nvPr/>
        </p:nvSpPr>
        <p:spPr>
          <a:xfrm rot="-10800000">
            <a:off x="14705440" y="-1389339"/>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10496" y="8842342"/>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1001715">
            <a:off x="7275695" y="9295950"/>
            <a:ext cx="1450030" cy="1130633"/>
          </a:xfrm>
          <a:custGeom>
            <a:avLst/>
            <a:gdLst/>
            <a:ahLst/>
            <a:cxnLst/>
            <a:rect l="l" t="t" r="r" b="b"/>
            <a:pathLst>
              <a:path w="1450030" h="1130633">
                <a:moveTo>
                  <a:pt x="0" y="0"/>
                </a:moveTo>
                <a:lnTo>
                  <a:pt x="1450029" y="0"/>
                </a:lnTo>
                <a:lnTo>
                  <a:pt x="1450029" y="1130633"/>
                </a:lnTo>
                <a:lnTo>
                  <a:pt x="0" y="113063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rot="-649553">
            <a:off x="16915649" y="2458102"/>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6" name="Group 6"/>
          <p:cNvGrpSpPr/>
          <p:nvPr/>
        </p:nvGrpSpPr>
        <p:grpSpPr>
          <a:xfrm>
            <a:off x="10609179" y="9850018"/>
            <a:ext cx="1172978" cy="1172978"/>
            <a:chOff x="0" y="0"/>
            <a:chExt cx="1563971" cy="1563971"/>
          </a:xfrm>
        </p:grpSpPr>
        <p:grpSp>
          <p:nvGrpSpPr>
            <p:cNvPr id="7" name="Group 7"/>
            <p:cNvGrpSpPr/>
            <p:nvPr/>
          </p:nvGrpSpPr>
          <p:grpSpPr>
            <a:xfrm>
              <a:off x="0" y="0"/>
              <a:ext cx="1563971" cy="156397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0" name="Group 10"/>
            <p:cNvGrpSpPr/>
            <p:nvPr/>
          </p:nvGrpSpPr>
          <p:grpSpPr>
            <a:xfrm>
              <a:off x="167370" y="167370"/>
              <a:ext cx="1229231" cy="12292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3" name="Group 13"/>
          <p:cNvGrpSpPr/>
          <p:nvPr/>
        </p:nvGrpSpPr>
        <p:grpSpPr>
          <a:xfrm>
            <a:off x="6237930" y="-571110"/>
            <a:ext cx="1142219" cy="1142219"/>
            <a:chOff x="0" y="0"/>
            <a:chExt cx="1522959" cy="1522959"/>
          </a:xfrm>
        </p:grpSpPr>
        <p:grpSp>
          <p:nvGrpSpPr>
            <p:cNvPr id="14" name="Group 14"/>
            <p:cNvGrpSpPr/>
            <p:nvPr/>
          </p:nvGrpSpPr>
          <p:grpSpPr>
            <a:xfrm>
              <a:off x="0" y="0"/>
              <a:ext cx="1522959" cy="152295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7" name="Group 17"/>
            <p:cNvGrpSpPr/>
            <p:nvPr/>
          </p:nvGrpSpPr>
          <p:grpSpPr>
            <a:xfrm>
              <a:off x="162981" y="162981"/>
              <a:ext cx="1196997" cy="119699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sp>
        <p:nvSpPr>
          <p:cNvPr id="20" name="Freeform 20"/>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1" name="Freeform 21"/>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2" name="Freeform 22"/>
          <p:cNvSpPr/>
          <p:nvPr/>
        </p:nvSpPr>
        <p:spPr>
          <a:xfrm>
            <a:off x="1733276" y="1706958"/>
            <a:ext cx="14821448" cy="2816075"/>
          </a:xfrm>
          <a:custGeom>
            <a:avLst/>
            <a:gdLst/>
            <a:ahLst/>
            <a:cxnLst/>
            <a:rect l="l" t="t" r="r" b="b"/>
            <a:pathLst>
              <a:path w="14821448" h="2816075">
                <a:moveTo>
                  <a:pt x="0" y="0"/>
                </a:moveTo>
                <a:lnTo>
                  <a:pt x="14821448" y="0"/>
                </a:lnTo>
                <a:lnTo>
                  <a:pt x="14821448" y="2816075"/>
                </a:lnTo>
                <a:lnTo>
                  <a:pt x="0" y="2816075"/>
                </a:lnTo>
                <a:lnTo>
                  <a:pt x="0" y="0"/>
                </a:lnTo>
                <a:close/>
              </a:path>
            </a:pathLst>
          </a:custGeom>
          <a:blipFill>
            <a:blip r:embed="rId10"/>
            <a:stretch>
              <a:fillRect/>
            </a:stretch>
          </a:blipFill>
        </p:spPr>
      </p:sp>
      <p:sp>
        <p:nvSpPr>
          <p:cNvPr id="23" name="TextBox 23"/>
          <p:cNvSpPr txBox="1"/>
          <p:nvPr/>
        </p:nvSpPr>
        <p:spPr>
          <a:xfrm>
            <a:off x="2191476" y="494910"/>
            <a:ext cx="10684438" cy="679451"/>
          </a:xfrm>
          <a:prstGeom prst="rect">
            <a:avLst/>
          </a:prstGeom>
        </p:spPr>
        <p:txBody>
          <a:bodyPr lIns="0" tIns="0" rIns="0" bIns="0" rtlCol="0" anchor="t">
            <a:spAutoFit/>
          </a:bodyPr>
          <a:lstStyle/>
          <a:p>
            <a:pPr algn="l">
              <a:lnSpc>
                <a:spcPts val="5599"/>
              </a:lnSpc>
              <a:spcBef>
                <a:spcPct val="0"/>
              </a:spcBef>
            </a:pPr>
            <a:r>
              <a:rPr lang="en-US" sz="3999" b="1">
                <a:solidFill>
                  <a:srgbClr val="5B4636"/>
                </a:solidFill>
                <a:latin typeface="Alegreya Bold"/>
                <a:ea typeface="Alegreya Bold"/>
                <a:cs typeface="Alegreya Bold"/>
                <a:sym typeface="Alegreya Bold"/>
              </a:rPr>
              <a:t>2.5.7 Bảng loại</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Freeform 2"/>
          <p:cNvSpPr/>
          <p:nvPr/>
        </p:nvSpPr>
        <p:spPr>
          <a:xfrm rot="-10800000">
            <a:off x="14705440" y="-1389339"/>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10496" y="8842342"/>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1001715">
            <a:off x="7275695" y="9295950"/>
            <a:ext cx="1450030" cy="1130633"/>
          </a:xfrm>
          <a:custGeom>
            <a:avLst/>
            <a:gdLst/>
            <a:ahLst/>
            <a:cxnLst/>
            <a:rect l="l" t="t" r="r" b="b"/>
            <a:pathLst>
              <a:path w="1450030" h="1130633">
                <a:moveTo>
                  <a:pt x="0" y="0"/>
                </a:moveTo>
                <a:lnTo>
                  <a:pt x="1450029" y="0"/>
                </a:lnTo>
                <a:lnTo>
                  <a:pt x="1450029" y="1130633"/>
                </a:lnTo>
                <a:lnTo>
                  <a:pt x="0" y="113063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rot="-649553">
            <a:off x="16915649" y="2458102"/>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6" name="Group 6"/>
          <p:cNvGrpSpPr/>
          <p:nvPr/>
        </p:nvGrpSpPr>
        <p:grpSpPr>
          <a:xfrm>
            <a:off x="10609179" y="9850018"/>
            <a:ext cx="1172978" cy="1172978"/>
            <a:chOff x="0" y="0"/>
            <a:chExt cx="1563971" cy="1563971"/>
          </a:xfrm>
        </p:grpSpPr>
        <p:grpSp>
          <p:nvGrpSpPr>
            <p:cNvPr id="7" name="Group 7"/>
            <p:cNvGrpSpPr/>
            <p:nvPr/>
          </p:nvGrpSpPr>
          <p:grpSpPr>
            <a:xfrm>
              <a:off x="0" y="0"/>
              <a:ext cx="1563971" cy="156397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0" name="Group 10"/>
            <p:cNvGrpSpPr/>
            <p:nvPr/>
          </p:nvGrpSpPr>
          <p:grpSpPr>
            <a:xfrm>
              <a:off x="167370" y="167370"/>
              <a:ext cx="1229231" cy="12292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3" name="Group 13"/>
          <p:cNvGrpSpPr/>
          <p:nvPr/>
        </p:nvGrpSpPr>
        <p:grpSpPr>
          <a:xfrm>
            <a:off x="6237930" y="-571110"/>
            <a:ext cx="1142219" cy="1142219"/>
            <a:chOff x="0" y="0"/>
            <a:chExt cx="1522959" cy="1522959"/>
          </a:xfrm>
        </p:grpSpPr>
        <p:grpSp>
          <p:nvGrpSpPr>
            <p:cNvPr id="14" name="Group 14"/>
            <p:cNvGrpSpPr/>
            <p:nvPr/>
          </p:nvGrpSpPr>
          <p:grpSpPr>
            <a:xfrm>
              <a:off x="0" y="0"/>
              <a:ext cx="1522959" cy="152295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7" name="Group 17"/>
            <p:cNvGrpSpPr/>
            <p:nvPr/>
          </p:nvGrpSpPr>
          <p:grpSpPr>
            <a:xfrm>
              <a:off x="162981" y="162981"/>
              <a:ext cx="1196997" cy="119699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sp>
        <p:nvSpPr>
          <p:cNvPr id="20" name="Freeform 20"/>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1" name="Freeform 21"/>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2" name="Freeform 22"/>
          <p:cNvSpPr/>
          <p:nvPr/>
        </p:nvSpPr>
        <p:spPr>
          <a:xfrm>
            <a:off x="2209325" y="1772539"/>
            <a:ext cx="14172597" cy="6993969"/>
          </a:xfrm>
          <a:custGeom>
            <a:avLst/>
            <a:gdLst/>
            <a:ahLst/>
            <a:cxnLst/>
            <a:rect l="l" t="t" r="r" b="b"/>
            <a:pathLst>
              <a:path w="14172597" h="6993969">
                <a:moveTo>
                  <a:pt x="0" y="0"/>
                </a:moveTo>
                <a:lnTo>
                  <a:pt x="14172597" y="0"/>
                </a:lnTo>
                <a:lnTo>
                  <a:pt x="14172597" y="6993969"/>
                </a:lnTo>
                <a:lnTo>
                  <a:pt x="0" y="6993969"/>
                </a:lnTo>
                <a:lnTo>
                  <a:pt x="0" y="0"/>
                </a:lnTo>
                <a:close/>
              </a:path>
            </a:pathLst>
          </a:custGeom>
          <a:blipFill>
            <a:blip r:embed="rId10"/>
            <a:stretch>
              <a:fillRect/>
            </a:stretch>
          </a:blipFill>
        </p:spPr>
      </p:sp>
      <p:sp>
        <p:nvSpPr>
          <p:cNvPr id="23" name="TextBox 23"/>
          <p:cNvSpPr txBox="1"/>
          <p:nvPr/>
        </p:nvSpPr>
        <p:spPr>
          <a:xfrm>
            <a:off x="2191476" y="494910"/>
            <a:ext cx="10684438" cy="679451"/>
          </a:xfrm>
          <a:prstGeom prst="rect">
            <a:avLst/>
          </a:prstGeom>
        </p:spPr>
        <p:txBody>
          <a:bodyPr lIns="0" tIns="0" rIns="0" bIns="0" rtlCol="0" anchor="t">
            <a:spAutoFit/>
          </a:bodyPr>
          <a:lstStyle/>
          <a:p>
            <a:pPr algn="l">
              <a:lnSpc>
                <a:spcPts val="5599"/>
              </a:lnSpc>
              <a:spcBef>
                <a:spcPct val="0"/>
              </a:spcBef>
            </a:pPr>
            <a:r>
              <a:rPr lang="en-US" sz="3999" b="1">
                <a:solidFill>
                  <a:srgbClr val="5B4636"/>
                </a:solidFill>
                <a:latin typeface="Alegreya Bold"/>
                <a:ea typeface="Alegreya Bold"/>
                <a:cs typeface="Alegreya Bold"/>
                <a:sym typeface="Alegreya Bold"/>
              </a:rPr>
              <a:t>2.6 Database Diagram</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Freeform 2"/>
          <p:cNvSpPr/>
          <p:nvPr/>
        </p:nvSpPr>
        <p:spPr>
          <a:xfrm rot="-10800000">
            <a:off x="14705440" y="-1389339"/>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10496" y="8842342"/>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649553">
            <a:off x="16915649" y="4829477"/>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5" name="Group 5"/>
          <p:cNvGrpSpPr/>
          <p:nvPr/>
        </p:nvGrpSpPr>
        <p:grpSpPr>
          <a:xfrm>
            <a:off x="10609179" y="9850018"/>
            <a:ext cx="1172978" cy="1172978"/>
            <a:chOff x="0" y="0"/>
            <a:chExt cx="1563971" cy="1563971"/>
          </a:xfrm>
        </p:grpSpPr>
        <p:grpSp>
          <p:nvGrpSpPr>
            <p:cNvPr id="6" name="Group 6"/>
            <p:cNvGrpSpPr/>
            <p:nvPr/>
          </p:nvGrpSpPr>
          <p:grpSpPr>
            <a:xfrm>
              <a:off x="0" y="0"/>
              <a:ext cx="1563971" cy="156397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9479"/>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9" name="Group 9"/>
            <p:cNvGrpSpPr/>
            <p:nvPr/>
          </p:nvGrpSpPr>
          <p:grpSpPr>
            <a:xfrm>
              <a:off x="167370" y="167370"/>
              <a:ext cx="1229231" cy="122923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2" name="Group 12"/>
          <p:cNvGrpSpPr/>
          <p:nvPr/>
        </p:nvGrpSpPr>
        <p:grpSpPr>
          <a:xfrm>
            <a:off x="6237930" y="-571110"/>
            <a:ext cx="1142219" cy="1142219"/>
            <a:chOff x="0" y="0"/>
            <a:chExt cx="1522959" cy="1522959"/>
          </a:xfrm>
        </p:grpSpPr>
        <p:grpSp>
          <p:nvGrpSpPr>
            <p:cNvPr id="13" name="Group 13"/>
            <p:cNvGrpSpPr/>
            <p:nvPr/>
          </p:nvGrpSpPr>
          <p:grpSpPr>
            <a:xfrm>
              <a:off x="0" y="0"/>
              <a:ext cx="1522959" cy="152295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9479"/>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6" name="Group 16"/>
            <p:cNvGrpSpPr/>
            <p:nvPr/>
          </p:nvGrpSpPr>
          <p:grpSpPr>
            <a:xfrm>
              <a:off x="162981" y="162981"/>
              <a:ext cx="1196997" cy="119699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sp>
        <p:nvSpPr>
          <p:cNvPr id="19" name="Freeform 19"/>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0" name="Freeform 20"/>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1" name="TextBox 21"/>
          <p:cNvSpPr txBox="1"/>
          <p:nvPr/>
        </p:nvSpPr>
        <p:spPr>
          <a:xfrm>
            <a:off x="1986978" y="4718369"/>
            <a:ext cx="14394944" cy="1336660"/>
          </a:xfrm>
          <a:prstGeom prst="rect">
            <a:avLst/>
          </a:prstGeom>
        </p:spPr>
        <p:txBody>
          <a:bodyPr lIns="0" tIns="0" rIns="0" bIns="0" rtlCol="0" anchor="t">
            <a:spAutoFit/>
          </a:bodyPr>
          <a:lstStyle/>
          <a:p>
            <a:pPr algn="ctr">
              <a:lnSpc>
                <a:spcPts val="10099"/>
              </a:lnSpc>
            </a:pPr>
            <a:r>
              <a:rPr lang="en-US" sz="9999" b="1">
                <a:solidFill>
                  <a:srgbClr val="433831"/>
                </a:solidFill>
                <a:latin typeface="Alegreya Ultra-Bold"/>
                <a:ea typeface="Alegreya Ultra-Bold"/>
                <a:cs typeface="Alegreya Ultra-Bold"/>
                <a:sym typeface="Alegreya Ultra-Bold"/>
              </a:rPr>
              <a:t>Kiểm thử hệ thống</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TextBox 2"/>
          <p:cNvSpPr txBox="1"/>
          <p:nvPr/>
        </p:nvSpPr>
        <p:spPr>
          <a:xfrm>
            <a:off x="5155334" y="1057275"/>
            <a:ext cx="11662113" cy="4086225"/>
          </a:xfrm>
          <a:prstGeom prst="rect">
            <a:avLst/>
          </a:prstGeom>
        </p:spPr>
        <p:txBody>
          <a:bodyPr lIns="0" tIns="0" rIns="0" bIns="0" rtlCol="0" anchor="t">
            <a:spAutoFit/>
          </a:bodyPr>
          <a:lstStyle/>
          <a:p>
            <a:pPr algn="l">
              <a:lnSpc>
                <a:spcPts val="5279"/>
              </a:lnSpc>
            </a:pPr>
            <a:r>
              <a:rPr lang="en-US" sz="4399" b="1">
                <a:solidFill>
                  <a:srgbClr val="5B4F47"/>
                </a:solidFill>
                <a:latin typeface="Times New Roman Bold"/>
                <a:ea typeface="Times New Roman Bold"/>
                <a:cs typeface="Times New Roman Bold"/>
                <a:sym typeface="Times New Roman Bold"/>
              </a:rPr>
              <a:t>NGUYỄN VIỆT HÙNG </a:t>
            </a:r>
          </a:p>
          <a:p>
            <a:pPr algn="l">
              <a:lnSpc>
                <a:spcPts val="5279"/>
              </a:lnSpc>
            </a:pPr>
            <a:r>
              <a:rPr lang="en-US" sz="4399" b="1">
                <a:solidFill>
                  <a:srgbClr val="5B4F47"/>
                </a:solidFill>
                <a:latin typeface="Times New Roman Bold"/>
                <a:ea typeface="Times New Roman Bold"/>
                <a:cs typeface="Times New Roman Bold"/>
                <a:sym typeface="Times New Roman Bold"/>
              </a:rPr>
              <a:t>MSV: 21103100693 – DHTI15A12HN</a:t>
            </a:r>
          </a:p>
          <a:p>
            <a:pPr algn="l">
              <a:lnSpc>
                <a:spcPts val="5279"/>
              </a:lnSpc>
            </a:pPr>
            <a:r>
              <a:rPr lang="en-US" sz="4399" b="1">
                <a:solidFill>
                  <a:srgbClr val="5B4F47"/>
                </a:solidFill>
                <a:latin typeface="Times New Roman Bold"/>
                <a:ea typeface="Times New Roman Bold"/>
                <a:cs typeface="Times New Roman Bold"/>
                <a:sym typeface="Times New Roman Bold"/>
              </a:rPr>
              <a:t>NGUYỄN BÁ HẬU </a:t>
            </a:r>
          </a:p>
          <a:p>
            <a:pPr algn="l">
              <a:lnSpc>
                <a:spcPts val="5279"/>
              </a:lnSpc>
            </a:pPr>
            <a:r>
              <a:rPr lang="en-US" sz="4399" b="1">
                <a:solidFill>
                  <a:srgbClr val="5B4F47"/>
                </a:solidFill>
                <a:latin typeface="Times New Roman Bold"/>
                <a:ea typeface="Times New Roman Bold"/>
                <a:cs typeface="Times New Roman Bold"/>
                <a:sym typeface="Times New Roman Bold"/>
              </a:rPr>
              <a:t>MSV: 21103100701 – DHTI15A2HN</a:t>
            </a:r>
          </a:p>
          <a:p>
            <a:pPr algn="l">
              <a:lnSpc>
                <a:spcPts val="5279"/>
              </a:lnSpc>
            </a:pPr>
            <a:r>
              <a:rPr lang="en-US" sz="4399" b="1">
                <a:solidFill>
                  <a:srgbClr val="5B4F47"/>
                </a:solidFill>
                <a:latin typeface="Times New Roman Bold"/>
                <a:ea typeface="Times New Roman Bold"/>
                <a:cs typeface="Times New Roman Bold"/>
                <a:sym typeface="Times New Roman Bold"/>
              </a:rPr>
              <a:t>ĐẶNG VĂN AN </a:t>
            </a:r>
          </a:p>
          <a:p>
            <a:pPr algn="l">
              <a:lnSpc>
                <a:spcPts val="5279"/>
              </a:lnSpc>
            </a:pPr>
            <a:r>
              <a:rPr lang="en-US" sz="4399" b="1">
                <a:solidFill>
                  <a:srgbClr val="5B4F47"/>
                </a:solidFill>
                <a:latin typeface="Times New Roman Bold"/>
                <a:ea typeface="Times New Roman Bold"/>
                <a:cs typeface="Times New Roman Bold"/>
                <a:sym typeface="Times New Roman Bold"/>
              </a:rPr>
              <a:t>MSV: 21103100668 – DHTI15A2HN</a:t>
            </a:r>
          </a:p>
        </p:txBody>
      </p:sp>
      <p:sp>
        <p:nvSpPr>
          <p:cNvPr id="3" name="Freeform 3"/>
          <p:cNvSpPr/>
          <p:nvPr/>
        </p:nvSpPr>
        <p:spPr>
          <a:xfrm rot="-10800000">
            <a:off x="14705440" y="-1389339"/>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a:off x="310496" y="8842342"/>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rot="-1001715">
            <a:off x="6290593" y="8534931"/>
            <a:ext cx="1450030" cy="1130633"/>
          </a:xfrm>
          <a:custGeom>
            <a:avLst/>
            <a:gdLst/>
            <a:ahLst/>
            <a:cxnLst/>
            <a:rect l="l" t="t" r="r" b="b"/>
            <a:pathLst>
              <a:path w="1450030" h="1130633">
                <a:moveTo>
                  <a:pt x="0" y="0"/>
                </a:moveTo>
                <a:lnTo>
                  <a:pt x="1450030" y="0"/>
                </a:lnTo>
                <a:lnTo>
                  <a:pt x="1450030" y="1130634"/>
                </a:lnTo>
                <a:lnTo>
                  <a:pt x="0" y="113063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rot="-649553">
            <a:off x="16924670" y="4247488"/>
            <a:ext cx="1562518" cy="1289788"/>
          </a:xfrm>
          <a:custGeom>
            <a:avLst/>
            <a:gdLst/>
            <a:ahLst/>
            <a:cxnLst/>
            <a:rect l="l" t="t" r="r" b="b"/>
            <a:pathLst>
              <a:path w="1562518" h="1289788">
                <a:moveTo>
                  <a:pt x="0" y="0"/>
                </a:moveTo>
                <a:lnTo>
                  <a:pt x="1562518" y="0"/>
                </a:lnTo>
                <a:lnTo>
                  <a:pt x="1562518" y="1289787"/>
                </a:lnTo>
                <a:lnTo>
                  <a:pt x="0" y="1289787"/>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7" name="Group 7"/>
          <p:cNvGrpSpPr/>
          <p:nvPr/>
        </p:nvGrpSpPr>
        <p:grpSpPr>
          <a:xfrm>
            <a:off x="10609179" y="9850018"/>
            <a:ext cx="1172978" cy="1172978"/>
            <a:chOff x="0" y="0"/>
            <a:chExt cx="1563971" cy="1563971"/>
          </a:xfrm>
        </p:grpSpPr>
        <p:grpSp>
          <p:nvGrpSpPr>
            <p:cNvPr id="8" name="Group 8"/>
            <p:cNvGrpSpPr/>
            <p:nvPr/>
          </p:nvGrpSpPr>
          <p:grpSpPr>
            <a:xfrm>
              <a:off x="0" y="0"/>
              <a:ext cx="1563971" cy="156397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C1A7"/>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1" name="Group 11"/>
            <p:cNvGrpSpPr/>
            <p:nvPr/>
          </p:nvGrpSpPr>
          <p:grpSpPr>
            <a:xfrm>
              <a:off x="167370" y="167370"/>
              <a:ext cx="1229231" cy="122923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4" name="Group 14"/>
          <p:cNvGrpSpPr/>
          <p:nvPr/>
        </p:nvGrpSpPr>
        <p:grpSpPr>
          <a:xfrm>
            <a:off x="6237930" y="-571110"/>
            <a:ext cx="1142219" cy="1142219"/>
            <a:chOff x="0" y="0"/>
            <a:chExt cx="1522959" cy="1522959"/>
          </a:xfrm>
        </p:grpSpPr>
        <p:grpSp>
          <p:nvGrpSpPr>
            <p:cNvPr id="15" name="Group 15"/>
            <p:cNvGrpSpPr/>
            <p:nvPr/>
          </p:nvGrpSpPr>
          <p:grpSpPr>
            <a:xfrm>
              <a:off x="0" y="0"/>
              <a:ext cx="1522959" cy="152295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C1A7"/>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8" name="Group 18"/>
            <p:cNvGrpSpPr/>
            <p:nvPr/>
          </p:nvGrpSpPr>
          <p:grpSpPr>
            <a:xfrm>
              <a:off x="162981" y="162981"/>
              <a:ext cx="1196997" cy="119699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sp>
        <p:nvSpPr>
          <p:cNvPr id="21" name="Freeform 21"/>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2" name="Freeform 22"/>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3" name="TextBox 23"/>
          <p:cNvSpPr txBox="1"/>
          <p:nvPr/>
        </p:nvSpPr>
        <p:spPr>
          <a:xfrm>
            <a:off x="1028700" y="1129911"/>
            <a:ext cx="4775982" cy="677672"/>
          </a:xfrm>
          <a:prstGeom prst="rect">
            <a:avLst/>
          </a:prstGeom>
        </p:spPr>
        <p:txBody>
          <a:bodyPr lIns="0" tIns="0" rIns="0" bIns="0" rtlCol="0" anchor="t">
            <a:spAutoFit/>
          </a:bodyPr>
          <a:lstStyle/>
          <a:p>
            <a:pPr algn="ctr">
              <a:lnSpc>
                <a:spcPts val="4444"/>
              </a:lnSpc>
              <a:spcBef>
                <a:spcPct val="0"/>
              </a:spcBef>
            </a:pPr>
            <a:r>
              <a:rPr lang="en-US" sz="4400" b="1">
                <a:solidFill>
                  <a:srgbClr val="5B4F47"/>
                </a:solidFill>
                <a:latin typeface="Times New Roman Ultra-Bold"/>
                <a:ea typeface="Times New Roman Ultra-Bold"/>
                <a:cs typeface="Times New Roman Ultra-Bold"/>
                <a:sym typeface="Times New Roman Ultra-Bold"/>
              </a:rPr>
              <a:t>Nhóm 10:</a:t>
            </a:r>
          </a:p>
        </p:txBody>
      </p:sp>
      <p:sp>
        <p:nvSpPr>
          <p:cNvPr id="24" name="TextBox 24"/>
          <p:cNvSpPr txBox="1"/>
          <p:nvPr/>
        </p:nvSpPr>
        <p:spPr>
          <a:xfrm>
            <a:off x="5155334" y="5327764"/>
            <a:ext cx="11662113" cy="2790825"/>
          </a:xfrm>
          <a:prstGeom prst="rect">
            <a:avLst/>
          </a:prstGeom>
        </p:spPr>
        <p:txBody>
          <a:bodyPr lIns="0" tIns="0" rIns="0" bIns="0" rtlCol="0" anchor="t">
            <a:spAutoFit/>
          </a:bodyPr>
          <a:lstStyle/>
          <a:p>
            <a:pPr algn="l">
              <a:lnSpc>
                <a:spcPts val="5399"/>
              </a:lnSpc>
            </a:pPr>
            <a:r>
              <a:rPr lang="en-US" sz="4499">
                <a:solidFill>
                  <a:srgbClr val="5B4F47"/>
                </a:solidFill>
                <a:latin typeface="Times New Roman"/>
                <a:ea typeface="Times New Roman"/>
                <a:cs typeface="Times New Roman"/>
                <a:sym typeface="Times New Roman"/>
              </a:rPr>
              <a:t> </a:t>
            </a:r>
            <a:r>
              <a:rPr lang="en-US" sz="4499" b="1">
                <a:solidFill>
                  <a:srgbClr val="5B4F47"/>
                </a:solidFill>
                <a:latin typeface="Times New Roman Bold"/>
                <a:ea typeface="Times New Roman Bold"/>
                <a:cs typeface="Times New Roman Bold"/>
                <a:sym typeface="Times New Roman Bold"/>
              </a:rPr>
              <a:t>Giảng viên hướng dẫn</a:t>
            </a:r>
          </a:p>
          <a:p>
            <a:pPr algn="l">
              <a:lnSpc>
                <a:spcPts val="5399"/>
              </a:lnSpc>
            </a:pPr>
            <a:r>
              <a:rPr lang="en-US" sz="4499" b="1">
                <a:solidFill>
                  <a:srgbClr val="5B4F47"/>
                </a:solidFill>
                <a:latin typeface="Times New Roman Bold"/>
                <a:ea typeface="Times New Roman Bold"/>
                <a:cs typeface="Times New Roman Bold"/>
                <a:sym typeface="Times New Roman Bold"/>
              </a:rPr>
              <a:t> ThS. Trần Thị Huệ</a:t>
            </a:r>
          </a:p>
          <a:p>
            <a:pPr algn="l">
              <a:lnSpc>
                <a:spcPts val="5399"/>
              </a:lnSpc>
            </a:pPr>
            <a:r>
              <a:rPr lang="en-US" sz="4499" b="1">
                <a:solidFill>
                  <a:srgbClr val="5B4F47"/>
                </a:solidFill>
                <a:latin typeface="Times New Roman Bold"/>
                <a:ea typeface="Times New Roman Bold"/>
                <a:cs typeface="Times New Roman Bold"/>
                <a:sym typeface="Times New Roman Bold"/>
              </a:rPr>
              <a:t> Hà Nội – 2024</a:t>
            </a:r>
          </a:p>
          <a:p>
            <a:pPr algn="l">
              <a:lnSpc>
                <a:spcPts val="5399"/>
              </a:lnSpc>
            </a:pPr>
            <a:endParaRPr lang="en-US" sz="4499" b="1">
              <a:solidFill>
                <a:srgbClr val="5B4F47"/>
              </a:solidFill>
              <a:latin typeface="Times New Roman Bold"/>
              <a:ea typeface="Times New Roman Bold"/>
              <a:cs typeface="Times New Roman Bold"/>
              <a:sym typeface="Times New Roman Bo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Freeform 2"/>
          <p:cNvSpPr/>
          <p:nvPr/>
        </p:nvSpPr>
        <p:spPr>
          <a:xfrm rot="-10800000">
            <a:off x="14705440" y="-1389339"/>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10496" y="8842342"/>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649553">
            <a:off x="16915649" y="4829477"/>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5" name="Group 5"/>
          <p:cNvGrpSpPr/>
          <p:nvPr/>
        </p:nvGrpSpPr>
        <p:grpSpPr>
          <a:xfrm>
            <a:off x="10609179" y="9850018"/>
            <a:ext cx="1172978" cy="1172978"/>
            <a:chOff x="0" y="0"/>
            <a:chExt cx="1563971" cy="1563971"/>
          </a:xfrm>
        </p:grpSpPr>
        <p:grpSp>
          <p:nvGrpSpPr>
            <p:cNvPr id="6" name="Group 6"/>
            <p:cNvGrpSpPr/>
            <p:nvPr/>
          </p:nvGrpSpPr>
          <p:grpSpPr>
            <a:xfrm>
              <a:off x="0" y="0"/>
              <a:ext cx="1563971" cy="156397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9479"/>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9" name="Group 9"/>
            <p:cNvGrpSpPr/>
            <p:nvPr/>
          </p:nvGrpSpPr>
          <p:grpSpPr>
            <a:xfrm>
              <a:off x="167370" y="167370"/>
              <a:ext cx="1229231" cy="122923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2" name="Group 12"/>
          <p:cNvGrpSpPr/>
          <p:nvPr/>
        </p:nvGrpSpPr>
        <p:grpSpPr>
          <a:xfrm>
            <a:off x="6237930" y="-571110"/>
            <a:ext cx="1142219" cy="1142219"/>
            <a:chOff x="0" y="0"/>
            <a:chExt cx="1522959" cy="1522959"/>
          </a:xfrm>
        </p:grpSpPr>
        <p:grpSp>
          <p:nvGrpSpPr>
            <p:cNvPr id="13" name="Group 13"/>
            <p:cNvGrpSpPr/>
            <p:nvPr/>
          </p:nvGrpSpPr>
          <p:grpSpPr>
            <a:xfrm>
              <a:off x="0" y="0"/>
              <a:ext cx="1522959" cy="152295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9479"/>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6" name="Group 16"/>
            <p:cNvGrpSpPr/>
            <p:nvPr/>
          </p:nvGrpSpPr>
          <p:grpSpPr>
            <a:xfrm>
              <a:off x="162981" y="162981"/>
              <a:ext cx="1196997" cy="119699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sp>
        <p:nvSpPr>
          <p:cNvPr id="19" name="Freeform 19"/>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0" name="Freeform 20"/>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1" name="Freeform 21"/>
          <p:cNvSpPr/>
          <p:nvPr/>
        </p:nvSpPr>
        <p:spPr>
          <a:xfrm>
            <a:off x="2410488" y="749884"/>
            <a:ext cx="13467023" cy="8787233"/>
          </a:xfrm>
          <a:custGeom>
            <a:avLst/>
            <a:gdLst/>
            <a:ahLst/>
            <a:cxnLst/>
            <a:rect l="l" t="t" r="r" b="b"/>
            <a:pathLst>
              <a:path w="13467023" h="8787233">
                <a:moveTo>
                  <a:pt x="0" y="0"/>
                </a:moveTo>
                <a:lnTo>
                  <a:pt x="13467024" y="0"/>
                </a:lnTo>
                <a:lnTo>
                  <a:pt x="13467024" y="8787232"/>
                </a:lnTo>
                <a:lnTo>
                  <a:pt x="0" y="8787232"/>
                </a:lnTo>
                <a:lnTo>
                  <a:pt x="0" y="0"/>
                </a:lnTo>
                <a:close/>
              </a:path>
            </a:pathLst>
          </a:custGeom>
          <a:blipFill>
            <a:blip r:embed="rId8"/>
            <a:stretch>
              <a:fillRect/>
            </a:stretch>
          </a:blipFill>
        </p:spPr>
      </p:sp>
      <p:sp>
        <p:nvSpPr>
          <p:cNvPr id="22" name="TextBox 22"/>
          <p:cNvSpPr txBox="1"/>
          <p:nvPr/>
        </p:nvSpPr>
        <p:spPr>
          <a:xfrm>
            <a:off x="310496" y="3000696"/>
            <a:ext cx="1676482" cy="3934460"/>
          </a:xfrm>
          <a:prstGeom prst="rect">
            <a:avLst/>
          </a:prstGeom>
        </p:spPr>
        <p:txBody>
          <a:bodyPr lIns="0" tIns="0" rIns="0" bIns="0" rtlCol="0" anchor="t">
            <a:spAutoFit/>
          </a:bodyPr>
          <a:lstStyle/>
          <a:p>
            <a:pPr algn="ctr">
              <a:lnSpc>
                <a:spcPts val="7840"/>
              </a:lnSpc>
              <a:spcBef>
                <a:spcPct val="0"/>
              </a:spcBef>
            </a:pPr>
            <a:r>
              <a:rPr lang="en-US" sz="5600" b="1">
                <a:solidFill>
                  <a:srgbClr val="433831"/>
                </a:solidFill>
                <a:latin typeface="Alegreya Bold"/>
                <a:ea typeface="Alegreya Bold"/>
                <a:cs typeface="Alegreya Bold"/>
                <a:sym typeface="Alegreya Bold"/>
              </a:rPr>
              <a:t>*Test case đăng nhập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Freeform 2"/>
          <p:cNvSpPr/>
          <p:nvPr/>
        </p:nvSpPr>
        <p:spPr>
          <a:xfrm rot="-10800000">
            <a:off x="14705440" y="-1389339"/>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10496" y="8842342"/>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649553">
            <a:off x="16915649" y="4829477"/>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5" name="Group 5"/>
          <p:cNvGrpSpPr/>
          <p:nvPr/>
        </p:nvGrpSpPr>
        <p:grpSpPr>
          <a:xfrm>
            <a:off x="10609179" y="9850018"/>
            <a:ext cx="1172978" cy="1172978"/>
            <a:chOff x="0" y="0"/>
            <a:chExt cx="1563971" cy="1563971"/>
          </a:xfrm>
        </p:grpSpPr>
        <p:grpSp>
          <p:nvGrpSpPr>
            <p:cNvPr id="6" name="Group 6"/>
            <p:cNvGrpSpPr/>
            <p:nvPr/>
          </p:nvGrpSpPr>
          <p:grpSpPr>
            <a:xfrm>
              <a:off x="0" y="0"/>
              <a:ext cx="1563971" cy="156397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9479"/>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9" name="Group 9"/>
            <p:cNvGrpSpPr/>
            <p:nvPr/>
          </p:nvGrpSpPr>
          <p:grpSpPr>
            <a:xfrm>
              <a:off x="167370" y="167370"/>
              <a:ext cx="1229231" cy="122923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2" name="Group 12"/>
          <p:cNvGrpSpPr/>
          <p:nvPr/>
        </p:nvGrpSpPr>
        <p:grpSpPr>
          <a:xfrm>
            <a:off x="6237930" y="-571110"/>
            <a:ext cx="1142219" cy="1142219"/>
            <a:chOff x="0" y="0"/>
            <a:chExt cx="1522959" cy="1522959"/>
          </a:xfrm>
        </p:grpSpPr>
        <p:grpSp>
          <p:nvGrpSpPr>
            <p:cNvPr id="13" name="Group 13"/>
            <p:cNvGrpSpPr/>
            <p:nvPr/>
          </p:nvGrpSpPr>
          <p:grpSpPr>
            <a:xfrm>
              <a:off x="0" y="0"/>
              <a:ext cx="1522959" cy="152295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9479"/>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6" name="Group 16"/>
            <p:cNvGrpSpPr/>
            <p:nvPr/>
          </p:nvGrpSpPr>
          <p:grpSpPr>
            <a:xfrm>
              <a:off x="162981" y="162981"/>
              <a:ext cx="1196997" cy="119699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sp>
        <p:nvSpPr>
          <p:cNvPr id="19" name="Freeform 19"/>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0" name="Freeform 20"/>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1" name="Freeform 21"/>
          <p:cNvSpPr/>
          <p:nvPr/>
        </p:nvSpPr>
        <p:spPr>
          <a:xfrm>
            <a:off x="3413180" y="147262"/>
            <a:ext cx="11616656" cy="9992476"/>
          </a:xfrm>
          <a:custGeom>
            <a:avLst/>
            <a:gdLst/>
            <a:ahLst/>
            <a:cxnLst/>
            <a:rect l="l" t="t" r="r" b="b"/>
            <a:pathLst>
              <a:path w="11616656" h="9992476">
                <a:moveTo>
                  <a:pt x="0" y="0"/>
                </a:moveTo>
                <a:lnTo>
                  <a:pt x="11616656" y="0"/>
                </a:lnTo>
                <a:lnTo>
                  <a:pt x="11616656" y="9992476"/>
                </a:lnTo>
                <a:lnTo>
                  <a:pt x="0" y="9992476"/>
                </a:lnTo>
                <a:lnTo>
                  <a:pt x="0" y="0"/>
                </a:lnTo>
                <a:close/>
              </a:path>
            </a:pathLst>
          </a:custGeom>
          <a:blipFill>
            <a:blip r:embed="rId8"/>
            <a:stretch>
              <a:fillRect t="-2822" b="-2822"/>
            </a:stretch>
          </a:blipFill>
        </p:spPr>
      </p:sp>
      <p:sp>
        <p:nvSpPr>
          <p:cNvPr id="22" name="TextBox 22"/>
          <p:cNvSpPr txBox="1"/>
          <p:nvPr/>
        </p:nvSpPr>
        <p:spPr>
          <a:xfrm>
            <a:off x="425994" y="2576516"/>
            <a:ext cx="2366187" cy="2943860"/>
          </a:xfrm>
          <a:prstGeom prst="rect">
            <a:avLst/>
          </a:prstGeom>
        </p:spPr>
        <p:txBody>
          <a:bodyPr lIns="0" tIns="0" rIns="0" bIns="0" rtlCol="0" anchor="t">
            <a:spAutoFit/>
          </a:bodyPr>
          <a:lstStyle/>
          <a:p>
            <a:pPr algn="ctr">
              <a:lnSpc>
                <a:spcPts val="7840"/>
              </a:lnSpc>
              <a:spcBef>
                <a:spcPct val="0"/>
              </a:spcBef>
            </a:pPr>
            <a:r>
              <a:rPr lang="en-US" sz="5600" b="1">
                <a:solidFill>
                  <a:srgbClr val="433831"/>
                </a:solidFill>
                <a:latin typeface="Alegreya Bold"/>
                <a:ea typeface="Alegreya Bold"/>
                <a:cs typeface="Alegreya Bold"/>
                <a:sym typeface="Alegreya Bold"/>
              </a:rPr>
              <a:t>*Test case đăng ký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Freeform 2"/>
          <p:cNvSpPr/>
          <p:nvPr/>
        </p:nvSpPr>
        <p:spPr>
          <a:xfrm rot="-10800000">
            <a:off x="14705440" y="-1389339"/>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10496" y="8842342"/>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649553">
            <a:off x="16915649" y="4829477"/>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5" name="Group 5"/>
          <p:cNvGrpSpPr/>
          <p:nvPr/>
        </p:nvGrpSpPr>
        <p:grpSpPr>
          <a:xfrm>
            <a:off x="10609179" y="9850018"/>
            <a:ext cx="1172978" cy="1172978"/>
            <a:chOff x="0" y="0"/>
            <a:chExt cx="1563971" cy="1563971"/>
          </a:xfrm>
        </p:grpSpPr>
        <p:grpSp>
          <p:nvGrpSpPr>
            <p:cNvPr id="6" name="Group 6"/>
            <p:cNvGrpSpPr/>
            <p:nvPr/>
          </p:nvGrpSpPr>
          <p:grpSpPr>
            <a:xfrm>
              <a:off x="0" y="0"/>
              <a:ext cx="1563971" cy="156397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9479"/>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9" name="Group 9"/>
            <p:cNvGrpSpPr/>
            <p:nvPr/>
          </p:nvGrpSpPr>
          <p:grpSpPr>
            <a:xfrm>
              <a:off x="167370" y="167370"/>
              <a:ext cx="1229231" cy="122923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2" name="Group 12"/>
          <p:cNvGrpSpPr/>
          <p:nvPr/>
        </p:nvGrpSpPr>
        <p:grpSpPr>
          <a:xfrm>
            <a:off x="6237930" y="-571110"/>
            <a:ext cx="1142219" cy="1142219"/>
            <a:chOff x="0" y="0"/>
            <a:chExt cx="1522959" cy="1522959"/>
          </a:xfrm>
        </p:grpSpPr>
        <p:grpSp>
          <p:nvGrpSpPr>
            <p:cNvPr id="13" name="Group 13"/>
            <p:cNvGrpSpPr/>
            <p:nvPr/>
          </p:nvGrpSpPr>
          <p:grpSpPr>
            <a:xfrm>
              <a:off x="0" y="0"/>
              <a:ext cx="1522959" cy="152295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9479"/>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6" name="Group 16"/>
            <p:cNvGrpSpPr/>
            <p:nvPr/>
          </p:nvGrpSpPr>
          <p:grpSpPr>
            <a:xfrm>
              <a:off x="162981" y="162981"/>
              <a:ext cx="1196997" cy="119699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sp>
        <p:nvSpPr>
          <p:cNvPr id="19" name="Freeform 19"/>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0" name="Freeform 20"/>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1" name="Freeform 21"/>
          <p:cNvSpPr/>
          <p:nvPr/>
        </p:nvSpPr>
        <p:spPr>
          <a:xfrm>
            <a:off x="3663461" y="108254"/>
            <a:ext cx="11041979" cy="10144818"/>
          </a:xfrm>
          <a:custGeom>
            <a:avLst/>
            <a:gdLst/>
            <a:ahLst/>
            <a:cxnLst/>
            <a:rect l="l" t="t" r="r" b="b"/>
            <a:pathLst>
              <a:path w="11041979" h="10144818">
                <a:moveTo>
                  <a:pt x="0" y="0"/>
                </a:moveTo>
                <a:lnTo>
                  <a:pt x="11041979" y="0"/>
                </a:lnTo>
                <a:lnTo>
                  <a:pt x="11041979" y="10144819"/>
                </a:lnTo>
                <a:lnTo>
                  <a:pt x="0" y="10144819"/>
                </a:lnTo>
                <a:lnTo>
                  <a:pt x="0" y="0"/>
                </a:lnTo>
                <a:close/>
              </a:path>
            </a:pathLst>
          </a:custGeom>
          <a:blipFill>
            <a:blip r:embed="rId8"/>
            <a:stretch>
              <a:fillRect/>
            </a:stretch>
          </a:blipFill>
        </p:spPr>
      </p:sp>
      <p:sp>
        <p:nvSpPr>
          <p:cNvPr id="22" name="TextBox 22"/>
          <p:cNvSpPr txBox="1"/>
          <p:nvPr/>
        </p:nvSpPr>
        <p:spPr>
          <a:xfrm>
            <a:off x="425994" y="2576516"/>
            <a:ext cx="2366187" cy="3934460"/>
          </a:xfrm>
          <a:prstGeom prst="rect">
            <a:avLst/>
          </a:prstGeom>
        </p:spPr>
        <p:txBody>
          <a:bodyPr lIns="0" tIns="0" rIns="0" bIns="0" rtlCol="0" anchor="t">
            <a:spAutoFit/>
          </a:bodyPr>
          <a:lstStyle/>
          <a:p>
            <a:pPr algn="ctr">
              <a:lnSpc>
                <a:spcPts val="7840"/>
              </a:lnSpc>
              <a:spcBef>
                <a:spcPct val="0"/>
              </a:spcBef>
            </a:pPr>
            <a:r>
              <a:rPr lang="en-US" sz="5600" b="1">
                <a:solidFill>
                  <a:srgbClr val="433831"/>
                </a:solidFill>
                <a:latin typeface="Alegreya Bold"/>
                <a:ea typeface="Alegreya Bold"/>
                <a:cs typeface="Alegreya Bold"/>
                <a:sym typeface="Alegreya Bold"/>
              </a:rPr>
              <a:t>*Test case quản lý sp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Freeform 2"/>
          <p:cNvSpPr/>
          <p:nvPr/>
        </p:nvSpPr>
        <p:spPr>
          <a:xfrm rot="-10800000">
            <a:off x="14705440" y="-1389339"/>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10496" y="8842342"/>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649553">
            <a:off x="16915649" y="4829477"/>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5" name="Group 5"/>
          <p:cNvGrpSpPr/>
          <p:nvPr/>
        </p:nvGrpSpPr>
        <p:grpSpPr>
          <a:xfrm>
            <a:off x="10609179" y="9850018"/>
            <a:ext cx="1172978" cy="1172978"/>
            <a:chOff x="0" y="0"/>
            <a:chExt cx="1563971" cy="1563971"/>
          </a:xfrm>
        </p:grpSpPr>
        <p:grpSp>
          <p:nvGrpSpPr>
            <p:cNvPr id="6" name="Group 6"/>
            <p:cNvGrpSpPr/>
            <p:nvPr/>
          </p:nvGrpSpPr>
          <p:grpSpPr>
            <a:xfrm>
              <a:off x="0" y="0"/>
              <a:ext cx="1563971" cy="156397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9479"/>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9" name="Group 9"/>
            <p:cNvGrpSpPr/>
            <p:nvPr/>
          </p:nvGrpSpPr>
          <p:grpSpPr>
            <a:xfrm>
              <a:off x="167370" y="167370"/>
              <a:ext cx="1229231" cy="122923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2" name="Group 12"/>
          <p:cNvGrpSpPr/>
          <p:nvPr/>
        </p:nvGrpSpPr>
        <p:grpSpPr>
          <a:xfrm>
            <a:off x="6237930" y="-571110"/>
            <a:ext cx="1142219" cy="1142219"/>
            <a:chOff x="0" y="0"/>
            <a:chExt cx="1522959" cy="1522959"/>
          </a:xfrm>
        </p:grpSpPr>
        <p:grpSp>
          <p:nvGrpSpPr>
            <p:cNvPr id="13" name="Group 13"/>
            <p:cNvGrpSpPr/>
            <p:nvPr/>
          </p:nvGrpSpPr>
          <p:grpSpPr>
            <a:xfrm>
              <a:off x="0" y="0"/>
              <a:ext cx="1522959" cy="152295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9479"/>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6" name="Group 16"/>
            <p:cNvGrpSpPr/>
            <p:nvPr/>
          </p:nvGrpSpPr>
          <p:grpSpPr>
            <a:xfrm>
              <a:off x="162981" y="162981"/>
              <a:ext cx="1196997" cy="119699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sp>
        <p:nvSpPr>
          <p:cNvPr id="19" name="Freeform 19"/>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0" name="Freeform 20"/>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1" name="Freeform 21"/>
          <p:cNvSpPr/>
          <p:nvPr/>
        </p:nvSpPr>
        <p:spPr>
          <a:xfrm>
            <a:off x="3513480" y="188643"/>
            <a:ext cx="11191959" cy="9848924"/>
          </a:xfrm>
          <a:custGeom>
            <a:avLst/>
            <a:gdLst/>
            <a:ahLst/>
            <a:cxnLst/>
            <a:rect l="l" t="t" r="r" b="b"/>
            <a:pathLst>
              <a:path w="11191959" h="9848924">
                <a:moveTo>
                  <a:pt x="0" y="0"/>
                </a:moveTo>
                <a:lnTo>
                  <a:pt x="11191960" y="0"/>
                </a:lnTo>
                <a:lnTo>
                  <a:pt x="11191960" y="9848924"/>
                </a:lnTo>
                <a:lnTo>
                  <a:pt x="0" y="9848924"/>
                </a:lnTo>
                <a:lnTo>
                  <a:pt x="0" y="0"/>
                </a:lnTo>
                <a:close/>
              </a:path>
            </a:pathLst>
          </a:custGeom>
          <a:blipFill>
            <a:blip r:embed="rId8"/>
            <a:stretch>
              <a:fillRect/>
            </a:stretch>
          </a:blipFill>
        </p:spPr>
      </p:sp>
      <p:sp>
        <p:nvSpPr>
          <p:cNvPr id="22" name="TextBox 22"/>
          <p:cNvSpPr txBox="1"/>
          <p:nvPr/>
        </p:nvSpPr>
        <p:spPr>
          <a:xfrm>
            <a:off x="425994" y="2576516"/>
            <a:ext cx="2366187" cy="2943860"/>
          </a:xfrm>
          <a:prstGeom prst="rect">
            <a:avLst/>
          </a:prstGeom>
        </p:spPr>
        <p:txBody>
          <a:bodyPr lIns="0" tIns="0" rIns="0" bIns="0" rtlCol="0" anchor="t">
            <a:spAutoFit/>
          </a:bodyPr>
          <a:lstStyle/>
          <a:p>
            <a:pPr algn="ctr">
              <a:lnSpc>
                <a:spcPts val="7840"/>
              </a:lnSpc>
              <a:spcBef>
                <a:spcPct val="0"/>
              </a:spcBef>
            </a:pPr>
            <a:r>
              <a:rPr lang="en-US" sz="5600" b="1">
                <a:solidFill>
                  <a:srgbClr val="433831"/>
                </a:solidFill>
                <a:latin typeface="Alegreya Bold"/>
                <a:ea typeface="Alegreya Bold"/>
                <a:cs typeface="Alegreya Bold"/>
                <a:sym typeface="Alegreya Bold"/>
              </a:rPr>
              <a:t>*Test case đặt món ăn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Freeform 2"/>
          <p:cNvSpPr/>
          <p:nvPr/>
        </p:nvSpPr>
        <p:spPr>
          <a:xfrm rot="-10800000">
            <a:off x="14705440" y="-1389339"/>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10496" y="8842342"/>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649553">
            <a:off x="16915649" y="4829477"/>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5" name="Group 5"/>
          <p:cNvGrpSpPr/>
          <p:nvPr/>
        </p:nvGrpSpPr>
        <p:grpSpPr>
          <a:xfrm>
            <a:off x="10609179" y="9850018"/>
            <a:ext cx="1172978" cy="1172978"/>
            <a:chOff x="0" y="0"/>
            <a:chExt cx="1563971" cy="1563971"/>
          </a:xfrm>
        </p:grpSpPr>
        <p:grpSp>
          <p:nvGrpSpPr>
            <p:cNvPr id="6" name="Group 6"/>
            <p:cNvGrpSpPr/>
            <p:nvPr/>
          </p:nvGrpSpPr>
          <p:grpSpPr>
            <a:xfrm>
              <a:off x="0" y="0"/>
              <a:ext cx="1563971" cy="156397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9479"/>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9" name="Group 9"/>
            <p:cNvGrpSpPr/>
            <p:nvPr/>
          </p:nvGrpSpPr>
          <p:grpSpPr>
            <a:xfrm>
              <a:off x="167370" y="167370"/>
              <a:ext cx="1229231" cy="122923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2" name="Group 12"/>
          <p:cNvGrpSpPr/>
          <p:nvPr/>
        </p:nvGrpSpPr>
        <p:grpSpPr>
          <a:xfrm>
            <a:off x="6237930" y="-571110"/>
            <a:ext cx="1142219" cy="1142219"/>
            <a:chOff x="0" y="0"/>
            <a:chExt cx="1522959" cy="1522959"/>
          </a:xfrm>
        </p:grpSpPr>
        <p:grpSp>
          <p:nvGrpSpPr>
            <p:cNvPr id="13" name="Group 13"/>
            <p:cNvGrpSpPr/>
            <p:nvPr/>
          </p:nvGrpSpPr>
          <p:grpSpPr>
            <a:xfrm>
              <a:off x="0" y="0"/>
              <a:ext cx="1522959" cy="152295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9479"/>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6" name="Group 16"/>
            <p:cNvGrpSpPr/>
            <p:nvPr/>
          </p:nvGrpSpPr>
          <p:grpSpPr>
            <a:xfrm>
              <a:off x="162981" y="162981"/>
              <a:ext cx="1196997" cy="119699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sp>
        <p:nvSpPr>
          <p:cNvPr id="19" name="Freeform 19"/>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0" name="Freeform 20"/>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1" name="Freeform 21"/>
          <p:cNvSpPr/>
          <p:nvPr/>
        </p:nvSpPr>
        <p:spPr>
          <a:xfrm>
            <a:off x="3507288" y="0"/>
            <a:ext cx="11246882" cy="10262780"/>
          </a:xfrm>
          <a:custGeom>
            <a:avLst/>
            <a:gdLst/>
            <a:ahLst/>
            <a:cxnLst/>
            <a:rect l="l" t="t" r="r" b="b"/>
            <a:pathLst>
              <a:path w="11246882" h="10262780">
                <a:moveTo>
                  <a:pt x="0" y="0"/>
                </a:moveTo>
                <a:lnTo>
                  <a:pt x="11246882" y="0"/>
                </a:lnTo>
                <a:lnTo>
                  <a:pt x="11246882" y="10262780"/>
                </a:lnTo>
                <a:lnTo>
                  <a:pt x="0" y="10262780"/>
                </a:lnTo>
                <a:lnTo>
                  <a:pt x="0" y="0"/>
                </a:lnTo>
                <a:close/>
              </a:path>
            </a:pathLst>
          </a:custGeom>
          <a:blipFill>
            <a:blip r:embed="rId8"/>
            <a:stretch>
              <a:fillRect/>
            </a:stretch>
          </a:blipFill>
        </p:spPr>
      </p:sp>
      <p:sp>
        <p:nvSpPr>
          <p:cNvPr id="22" name="TextBox 22"/>
          <p:cNvSpPr txBox="1"/>
          <p:nvPr/>
        </p:nvSpPr>
        <p:spPr>
          <a:xfrm>
            <a:off x="425994" y="2576516"/>
            <a:ext cx="2366187" cy="3934460"/>
          </a:xfrm>
          <a:prstGeom prst="rect">
            <a:avLst/>
          </a:prstGeom>
        </p:spPr>
        <p:txBody>
          <a:bodyPr lIns="0" tIns="0" rIns="0" bIns="0" rtlCol="0" anchor="t">
            <a:spAutoFit/>
          </a:bodyPr>
          <a:lstStyle/>
          <a:p>
            <a:pPr algn="ctr">
              <a:lnSpc>
                <a:spcPts val="7840"/>
              </a:lnSpc>
              <a:spcBef>
                <a:spcPct val="0"/>
              </a:spcBef>
            </a:pPr>
            <a:r>
              <a:rPr lang="en-US" sz="5600" b="1">
                <a:solidFill>
                  <a:srgbClr val="433831"/>
                </a:solidFill>
                <a:latin typeface="Alegreya Bold"/>
                <a:ea typeface="Alegreya Bold"/>
                <a:cs typeface="Alegreya Bold"/>
                <a:sym typeface="Alegreya Bold"/>
              </a:rPr>
              <a:t>*Test case thanh toán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Freeform 2"/>
          <p:cNvSpPr/>
          <p:nvPr/>
        </p:nvSpPr>
        <p:spPr>
          <a:xfrm rot="-10800000">
            <a:off x="14705440" y="-1389339"/>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10496" y="8842342"/>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649553">
            <a:off x="16915649" y="4829477"/>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5" name="Group 5"/>
          <p:cNvGrpSpPr/>
          <p:nvPr/>
        </p:nvGrpSpPr>
        <p:grpSpPr>
          <a:xfrm>
            <a:off x="10609179" y="9850018"/>
            <a:ext cx="1172978" cy="1172978"/>
            <a:chOff x="0" y="0"/>
            <a:chExt cx="1563971" cy="1563971"/>
          </a:xfrm>
        </p:grpSpPr>
        <p:grpSp>
          <p:nvGrpSpPr>
            <p:cNvPr id="6" name="Group 6"/>
            <p:cNvGrpSpPr/>
            <p:nvPr/>
          </p:nvGrpSpPr>
          <p:grpSpPr>
            <a:xfrm>
              <a:off x="0" y="0"/>
              <a:ext cx="1563971" cy="156397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9479"/>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9" name="Group 9"/>
            <p:cNvGrpSpPr/>
            <p:nvPr/>
          </p:nvGrpSpPr>
          <p:grpSpPr>
            <a:xfrm>
              <a:off x="167370" y="167370"/>
              <a:ext cx="1229231" cy="122923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2" name="Group 12"/>
          <p:cNvGrpSpPr/>
          <p:nvPr/>
        </p:nvGrpSpPr>
        <p:grpSpPr>
          <a:xfrm>
            <a:off x="6237930" y="-571110"/>
            <a:ext cx="1142219" cy="1142219"/>
            <a:chOff x="0" y="0"/>
            <a:chExt cx="1522959" cy="1522959"/>
          </a:xfrm>
        </p:grpSpPr>
        <p:grpSp>
          <p:nvGrpSpPr>
            <p:cNvPr id="13" name="Group 13"/>
            <p:cNvGrpSpPr/>
            <p:nvPr/>
          </p:nvGrpSpPr>
          <p:grpSpPr>
            <a:xfrm>
              <a:off x="0" y="0"/>
              <a:ext cx="1522959" cy="152295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9479"/>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6" name="Group 16"/>
            <p:cNvGrpSpPr/>
            <p:nvPr/>
          </p:nvGrpSpPr>
          <p:grpSpPr>
            <a:xfrm>
              <a:off x="162981" y="162981"/>
              <a:ext cx="1196997" cy="119699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sp>
        <p:nvSpPr>
          <p:cNvPr id="19" name="Freeform 19"/>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0" name="Freeform 20"/>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1" name="Freeform 21"/>
          <p:cNvSpPr/>
          <p:nvPr/>
        </p:nvSpPr>
        <p:spPr>
          <a:xfrm>
            <a:off x="2581319" y="571110"/>
            <a:ext cx="14227107" cy="8718284"/>
          </a:xfrm>
          <a:custGeom>
            <a:avLst/>
            <a:gdLst/>
            <a:ahLst/>
            <a:cxnLst/>
            <a:rect l="l" t="t" r="r" b="b"/>
            <a:pathLst>
              <a:path w="14227107" h="8718284">
                <a:moveTo>
                  <a:pt x="0" y="0"/>
                </a:moveTo>
                <a:lnTo>
                  <a:pt x="14227108" y="0"/>
                </a:lnTo>
                <a:lnTo>
                  <a:pt x="14227108" y="8718284"/>
                </a:lnTo>
                <a:lnTo>
                  <a:pt x="0" y="8718284"/>
                </a:lnTo>
                <a:lnTo>
                  <a:pt x="0" y="0"/>
                </a:lnTo>
                <a:close/>
              </a:path>
            </a:pathLst>
          </a:custGeom>
          <a:blipFill>
            <a:blip r:embed="rId8"/>
            <a:stretch>
              <a:fillRect l="-1038" b="-1630"/>
            </a:stretch>
          </a:blipFill>
        </p:spPr>
      </p:sp>
      <p:sp>
        <p:nvSpPr>
          <p:cNvPr id="22" name="TextBox 22"/>
          <p:cNvSpPr txBox="1"/>
          <p:nvPr/>
        </p:nvSpPr>
        <p:spPr>
          <a:xfrm>
            <a:off x="425994" y="2576516"/>
            <a:ext cx="2366187" cy="3934460"/>
          </a:xfrm>
          <a:prstGeom prst="rect">
            <a:avLst/>
          </a:prstGeom>
        </p:spPr>
        <p:txBody>
          <a:bodyPr lIns="0" tIns="0" rIns="0" bIns="0" rtlCol="0" anchor="t">
            <a:spAutoFit/>
          </a:bodyPr>
          <a:lstStyle/>
          <a:p>
            <a:pPr algn="ctr">
              <a:lnSpc>
                <a:spcPts val="7840"/>
              </a:lnSpc>
              <a:spcBef>
                <a:spcPct val="0"/>
              </a:spcBef>
            </a:pPr>
            <a:r>
              <a:rPr lang="en-US" sz="5600" b="1">
                <a:solidFill>
                  <a:srgbClr val="433831"/>
                </a:solidFill>
                <a:latin typeface="Alegreya Bold"/>
                <a:ea typeface="Alegreya Bold"/>
                <a:cs typeface="Alegreya Bold"/>
                <a:sym typeface="Alegreya Bold"/>
              </a:rPr>
              <a:t>*Test case đơn hàng</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Freeform 2"/>
          <p:cNvSpPr/>
          <p:nvPr/>
        </p:nvSpPr>
        <p:spPr>
          <a:xfrm rot="-10800000">
            <a:off x="14705440" y="-1389339"/>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10496" y="8842342"/>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649553">
            <a:off x="16915649" y="4829477"/>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5" name="Group 5"/>
          <p:cNvGrpSpPr/>
          <p:nvPr/>
        </p:nvGrpSpPr>
        <p:grpSpPr>
          <a:xfrm>
            <a:off x="10609179" y="9850018"/>
            <a:ext cx="1172978" cy="1172978"/>
            <a:chOff x="0" y="0"/>
            <a:chExt cx="1563971" cy="1563971"/>
          </a:xfrm>
        </p:grpSpPr>
        <p:grpSp>
          <p:nvGrpSpPr>
            <p:cNvPr id="6" name="Group 6"/>
            <p:cNvGrpSpPr/>
            <p:nvPr/>
          </p:nvGrpSpPr>
          <p:grpSpPr>
            <a:xfrm>
              <a:off x="0" y="0"/>
              <a:ext cx="1563971" cy="156397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9479"/>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9" name="Group 9"/>
            <p:cNvGrpSpPr/>
            <p:nvPr/>
          </p:nvGrpSpPr>
          <p:grpSpPr>
            <a:xfrm>
              <a:off x="167370" y="167370"/>
              <a:ext cx="1229231" cy="122923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2" name="Group 12"/>
          <p:cNvGrpSpPr/>
          <p:nvPr/>
        </p:nvGrpSpPr>
        <p:grpSpPr>
          <a:xfrm>
            <a:off x="6237930" y="-571110"/>
            <a:ext cx="1142219" cy="1142219"/>
            <a:chOff x="0" y="0"/>
            <a:chExt cx="1522959" cy="1522959"/>
          </a:xfrm>
        </p:grpSpPr>
        <p:grpSp>
          <p:nvGrpSpPr>
            <p:cNvPr id="13" name="Group 13"/>
            <p:cNvGrpSpPr/>
            <p:nvPr/>
          </p:nvGrpSpPr>
          <p:grpSpPr>
            <a:xfrm>
              <a:off x="0" y="0"/>
              <a:ext cx="1522959" cy="152295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9479"/>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6" name="Group 16"/>
            <p:cNvGrpSpPr/>
            <p:nvPr/>
          </p:nvGrpSpPr>
          <p:grpSpPr>
            <a:xfrm>
              <a:off x="162981" y="162981"/>
              <a:ext cx="1196997" cy="119699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sp>
        <p:nvSpPr>
          <p:cNvPr id="19" name="Freeform 19"/>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0" name="Freeform 20"/>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1" name="Freeform 21"/>
          <p:cNvSpPr/>
          <p:nvPr/>
        </p:nvSpPr>
        <p:spPr>
          <a:xfrm>
            <a:off x="3779514" y="1451537"/>
            <a:ext cx="13917394" cy="6854317"/>
          </a:xfrm>
          <a:custGeom>
            <a:avLst/>
            <a:gdLst/>
            <a:ahLst/>
            <a:cxnLst/>
            <a:rect l="l" t="t" r="r" b="b"/>
            <a:pathLst>
              <a:path w="13917394" h="6854317">
                <a:moveTo>
                  <a:pt x="0" y="0"/>
                </a:moveTo>
                <a:lnTo>
                  <a:pt x="13917394" y="0"/>
                </a:lnTo>
                <a:lnTo>
                  <a:pt x="13917394" y="6854317"/>
                </a:lnTo>
                <a:lnTo>
                  <a:pt x="0" y="6854317"/>
                </a:lnTo>
                <a:lnTo>
                  <a:pt x="0" y="0"/>
                </a:lnTo>
                <a:close/>
              </a:path>
            </a:pathLst>
          </a:custGeom>
          <a:blipFill>
            <a:blip r:embed="rId8"/>
            <a:stretch>
              <a:fillRect/>
            </a:stretch>
          </a:blipFill>
        </p:spPr>
      </p:sp>
      <p:sp>
        <p:nvSpPr>
          <p:cNvPr id="22" name="TextBox 22"/>
          <p:cNvSpPr txBox="1"/>
          <p:nvPr/>
        </p:nvSpPr>
        <p:spPr>
          <a:xfrm>
            <a:off x="425994" y="2576516"/>
            <a:ext cx="3067376" cy="3934460"/>
          </a:xfrm>
          <a:prstGeom prst="rect">
            <a:avLst/>
          </a:prstGeom>
        </p:spPr>
        <p:txBody>
          <a:bodyPr lIns="0" tIns="0" rIns="0" bIns="0" rtlCol="0" anchor="t">
            <a:spAutoFit/>
          </a:bodyPr>
          <a:lstStyle/>
          <a:p>
            <a:pPr algn="ctr">
              <a:lnSpc>
                <a:spcPts val="7840"/>
              </a:lnSpc>
              <a:spcBef>
                <a:spcPct val="0"/>
              </a:spcBef>
            </a:pPr>
            <a:r>
              <a:rPr lang="en-US" sz="5600" b="1">
                <a:solidFill>
                  <a:srgbClr val="433831"/>
                </a:solidFill>
                <a:latin typeface="Alegreya Bold"/>
                <a:ea typeface="Alegreya Bold"/>
                <a:cs typeface="Alegreya Bold"/>
                <a:sym typeface="Alegreya Bold"/>
              </a:rPr>
              <a:t>*Test case xác nhận đơn hàng (đầu bếp)</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22663" y="1944243"/>
            <a:ext cx="4642674" cy="870501"/>
          </a:xfrm>
          <a:custGeom>
            <a:avLst/>
            <a:gdLst/>
            <a:ahLst/>
            <a:cxnLst/>
            <a:rect l="l" t="t" r="r" b="b"/>
            <a:pathLst>
              <a:path w="4642674" h="870501">
                <a:moveTo>
                  <a:pt x="0" y="0"/>
                </a:moveTo>
                <a:lnTo>
                  <a:pt x="4642674" y="0"/>
                </a:lnTo>
                <a:lnTo>
                  <a:pt x="4642674" y="870501"/>
                </a:lnTo>
                <a:lnTo>
                  <a:pt x="0" y="87050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441218" y="8965596"/>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rot="-10800000">
            <a:off x="14161143" y="-1503017"/>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rot="-1001715">
            <a:off x="916737" y="2128696"/>
            <a:ext cx="1450030" cy="1130633"/>
          </a:xfrm>
          <a:custGeom>
            <a:avLst/>
            <a:gdLst/>
            <a:ahLst/>
            <a:cxnLst/>
            <a:rect l="l" t="t" r="r" b="b"/>
            <a:pathLst>
              <a:path w="1450030" h="1130633">
                <a:moveTo>
                  <a:pt x="0" y="0"/>
                </a:moveTo>
                <a:lnTo>
                  <a:pt x="1450030" y="0"/>
                </a:lnTo>
                <a:lnTo>
                  <a:pt x="1450030" y="1130633"/>
                </a:lnTo>
                <a:lnTo>
                  <a:pt x="0" y="113063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6" name="Freeform 6"/>
          <p:cNvSpPr/>
          <p:nvPr/>
        </p:nvSpPr>
        <p:spPr>
          <a:xfrm rot="-649553">
            <a:off x="16915649" y="4829477"/>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grpSp>
        <p:nvGrpSpPr>
          <p:cNvPr id="7" name="Group 7"/>
          <p:cNvGrpSpPr/>
          <p:nvPr/>
        </p:nvGrpSpPr>
        <p:grpSpPr>
          <a:xfrm>
            <a:off x="10609179" y="9850018"/>
            <a:ext cx="1172978" cy="1172978"/>
            <a:chOff x="0" y="0"/>
            <a:chExt cx="1563971" cy="1563971"/>
          </a:xfrm>
        </p:grpSpPr>
        <p:grpSp>
          <p:nvGrpSpPr>
            <p:cNvPr id="8" name="Group 8"/>
            <p:cNvGrpSpPr/>
            <p:nvPr/>
          </p:nvGrpSpPr>
          <p:grpSpPr>
            <a:xfrm>
              <a:off x="0" y="0"/>
              <a:ext cx="1563971" cy="156397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4F47"/>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1" name="Group 11"/>
            <p:cNvGrpSpPr/>
            <p:nvPr/>
          </p:nvGrpSpPr>
          <p:grpSpPr>
            <a:xfrm>
              <a:off x="167370" y="167370"/>
              <a:ext cx="1229231" cy="122923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4" name="Group 14"/>
          <p:cNvGrpSpPr/>
          <p:nvPr/>
        </p:nvGrpSpPr>
        <p:grpSpPr>
          <a:xfrm>
            <a:off x="6237930" y="-571110"/>
            <a:ext cx="1142219" cy="1142219"/>
            <a:chOff x="0" y="0"/>
            <a:chExt cx="1522959" cy="1522959"/>
          </a:xfrm>
        </p:grpSpPr>
        <p:grpSp>
          <p:nvGrpSpPr>
            <p:cNvPr id="15" name="Group 15"/>
            <p:cNvGrpSpPr/>
            <p:nvPr/>
          </p:nvGrpSpPr>
          <p:grpSpPr>
            <a:xfrm>
              <a:off x="0" y="0"/>
              <a:ext cx="1522959" cy="152295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4F47"/>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8" name="Group 18"/>
            <p:cNvGrpSpPr/>
            <p:nvPr/>
          </p:nvGrpSpPr>
          <p:grpSpPr>
            <a:xfrm>
              <a:off x="162981" y="162981"/>
              <a:ext cx="1196997" cy="119699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sp>
        <p:nvSpPr>
          <p:cNvPr id="21" name="Freeform 21"/>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22" name="Freeform 22"/>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23" name="Freeform 23"/>
          <p:cNvSpPr/>
          <p:nvPr/>
        </p:nvSpPr>
        <p:spPr>
          <a:xfrm>
            <a:off x="135177" y="3129263"/>
            <a:ext cx="4349333" cy="3351823"/>
          </a:xfrm>
          <a:custGeom>
            <a:avLst/>
            <a:gdLst/>
            <a:ahLst/>
            <a:cxnLst/>
            <a:rect l="l" t="t" r="r" b="b"/>
            <a:pathLst>
              <a:path w="4349333" h="3351823">
                <a:moveTo>
                  <a:pt x="0" y="0"/>
                </a:moveTo>
                <a:lnTo>
                  <a:pt x="4349332" y="0"/>
                </a:lnTo>
                <a:lnTo>
                  <a:pt x="4349332" y="3351823"/>
                </a:lnTo>
                <a:lnTo>
                  <a:pt x="0" y="3351823"/>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sp>
      <p:sp>
        <p:nvSpPr>
          <p:cNvPr id="24" name="TextBox 24"/>
          <p:cNvSpPr txBox="1"/>
          <p:nvPr/>
        </p:nvSpPr>
        <p:spPr>
          <a:xfrm>
            <a:off x="5820299" y="475615"/>
            <a:ext cx="6647401" cy="1468628"/>
          </a:xfrm>
          <a:prstGeom prst="rect">
            <a:avLst/>
          </a:prstGeom>
        </p:spPr>
        <p:txBody>
          <a:bodyPr lIns="0" tIns="0" rIns="0" bIns="0" rtlCol="0" anchor="t">
            <a:spAutoFit/>
          </a:bodyPr>
          <a:lstStyle/>
          <a:p>
            <a:pPr algn="ctr">
              <a:lnSpc>
                <a:spcPts val="5656"/>
              </a:lnSpc>
            </a:pPr>
            <a:r>
              <a:rPr lang="en-US" sz="5600" b="1">
                <a:solidFill>
                  <a:srgbClr val="745E4D"/>
                </a:solidFill>
                <a:latin typeface="Alegreya Ultra-Bold"/>
                <a:ea typeface="Alegreya Ultra-Bold"/>
                <a:cs typeface="Alegreya Ultra-Bold"/>
                <a:sym typeface="Alegreya Ultra-Bold"/>
              </a:rPr>
              <a:t>Kết luận và hướng phát triển</a:t>
            </a:r>
          </a:p>
        </p:txBody>
      </p:sp>
      <p:sp>
        <p:nvSpPr>
          <p:cNvPr id="25" name="TextBox 25"/>
          <p:cNvSpPr txBox="1"/>
          <p:nvPr/>
        </p:nvSpPr>
        <p:spPr>
          <a:xfrm>
            <a:off x="7156900" y="2150894"/>
            <a:ext cx="3974200" cy="457200"/>
          </a:xfrm>
          <a:prstGeom prst="rect">
            <a:avLst/>
          </a:prstGeom>
        </p:spPr>
        <p:txBody>
          <a:bodyPr lIns="0" tIns="0" rIns="0" bIns="0" rtlCol="0" anchor="t">
            <a:spAutoFit/>
          </a:bodyPr>
          <a:lstStyle/>
          <a:p>
            <a:pPr marL="0" lvl="0" indent="0" algn="ctr">
              <a:lnSpc>
                <a:spcPts val="3600"/>
              </a:lnSpc>
              <a:spcBef>
                <a:spcPct val="0"/>
              </a:spcBef>
            </a:pPr>
            <a:r>
              <a:rPr lang="en-US" sz="3000" b="1">
                <a:solidFill>
                  <a:srgbClr val="FFFFFF"/>
                </a:solidFill>
                <a:latin typeface="Alegreya Ultra-Bold"/>
                <a:ea typeface="Alegreya Ultra-Bold"/>
                <a:cs typeface="Alegreya Ultra-Bold"/>
                <a:sym typeface="Alegreya Ultra-Bold"/>
              </a:rPr>
              <a:t>Kết quả thực hiện</a:t>
            </a:r>
          </a:p>
        </p:txBody>
      </p:sp>
      <p:sp>
        <p:nvSpPr>
          <p:cNvPr id="26" name="TextBox 26"/>
          <p:cNvSpPr txBox="1"/>
          <p:nvPr/>
        </p:nvSpPr>
        <p:spPr>
          <a:xfrm>
            <a:off x="4750881" y="3342123"/>
            <a:ext cx="12057546" cy="7048500"/>
          </a:xfrm>
          <a:prstGeom prst="rect">
            <a:avLst/>
          </a:prstGeom>
        </p:spPr>
        <p:txBody>
          <a:bodyPr lIns="0" tIns="0" rIns="0" bIns="0" rtlCol="0" anchor="t">
            <a:spAutoFit/>
          </a:bodyPr>
          <a:lstStyle/>
          <a:p>
            <a:pPr algn="l">
              <a:lnSpc>
                <a:spcPts val="4276"/>
              </a:lnSpc>
            </a:pPr>
            <a:r>
              <a:rPr lang="en-US" sz="3563" b="1">
                <a:solidFill>
                  <a:srgbClr val="433831"/>
                </a:solidFill>
                <a:latin typeface="Alegreya Medium"/>
                <a:ea typeface="Alegreya Medium"/>
                <a:cs typeface="Alegreya Medium"/>
                <a:sym typeface="Alegreya Medium"/>
              </a:rPr>
              <a:t>Sau khi cùng nhau hoàn thành đồ án môn học Lập trình trên thiết bị di động thì nhóm chúng em đã rút ra được rất nhiều kinh nghiệm trong quá trình làm, những kiến thức về XML, android, java, … nhóm chúng em đã được phát triển lên rất nhiều so với lúc đầu, chắc chắn đó sẻ là hành màn hình đáng có mà tụi em đã tích lũy được ở môi trường đại học, không nhưng về kiến thức về chuyên môn mà tụi em cũng đã cải thiện được rất nhiều về kỹ năng mền về làm việc nhóm. Chúng em cùng hợp tác phân chia công việc và thời gian làm việc để công việc đạt một hiệu quả tốt nhất, quan trọng hơn là tình cảm bạn bè ngày càng thân thiết hơn, bên cạnh đó nhóm còn biết khai thác được điểm mạnh và khắc phục những điểm yếu của từng thành viên trong nhóm. </a:t>
            </a:r>
          </a:p>
          <a:p>
            <a:pPr marL="0" lvl="0" indent="0" algn="l">
              <a:lnSpc>
                <a:spcPts val="4276"/>
              </a:lnSpc>
              <a:spcBef>
                <a:spcPct val="0"/>
              </a:spcBef>
            </a:pPr>
            <a:endParaRPr lang="en-US" sz="3563" b="1">
              <a:solidFill>
                <a:srgbClr val="433831"/>
              </a:solidFill>
              <a:latin typeface="Alegreya Medium"/>
              <a:ea typeface="Alegreya Medium"/>
              <a:cs typeface="Alegreya Medium"/>
              <a:sym typeface="Alegreya Medium"/>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88426" y="593449"/>
            <a:ext cx="4642674" cy="870501"/>
          </a:xfrm>
          <a:custGeom>
            <a:avLst/>
            <a:gdLst/>
            <a:ahLst/>
            <a:cxnLst/>
            <a:rect l="l" t="t" r="r" b="b"/>
            <a:pathLst>
              <a:path w="4642674" h="870501">
                <a:moveTo>
                  <a:pt x="0" y="0"/>
                </a:moveTo>
                <a:lnTo>
                  <a:pt x="4642674" y="0"/>
                </a:lnTo>
                <a:lnTo>
                  <a:pt x="4642674" y="870502"/>
                </a:lnTo>
                <a:lnTo>
                  <a:pt x="0" y="87050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441218" y="8965596"/>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rot="-10800000">
            <a:off x="14161143" y="-1503017"/>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rot="-1001715">
            <a:off x="916737" y="2128696"/>
            <a:ext cx="1450030" cy="1130633"/>
          </a:xfrm>
          <a:custGeom>
            <a:avLst/>
            <a:gdLst/>
            <a:ahLst/>
            <a:cxnLst/>
            <a:rect l="l" t="t" r="r" b="b"/>
            <a:pathLst>
              <a:path w="1450030" h="1130633">
                <a:moveTo>
                  <a:pt x="0" y="0"/>
                </a:moveTo>
                <a:lnTo>
                  <a:pt x="1450030" y="0"/>
                </a:lnTo>
                <a:lnTo>
                  <a:pt x="1450030" y="1130633"/>
                </a:lnTo>
                <a:lnTo>
                  <a:pt x="0" y="113063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6" name="Freeform 6"/>
          <p:cNvSpPr/>
          <p:nvPr/>
        </p:nvSpPr>
        <p:spPr>
          <a:xfrm rot="-649553">
            <a:off x="16915649" y="4829477"/>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grpSp>
        <p:nvGrpSpPr>
          <p:cNvPr id="7" name="Group 7"/>
          <p:cNvGrpSpPr/>
          <p:nvPr/>
        </p:nvGrpSpPr>
        <p:grpSpPr>
          <a:xfrm>
            <a:off x="10609179" y="9850018"/>
            <a:ext cx="1172978" cy="1172978"/>
            <a:chOff x="0" y="0"/>
            <a:chExt cx="1563971" cy="1563971"/>
          </a:xfrm>
        </p:grpSpPr>
        <p:grpSp>
          <p:nvGrpSpPr>
            <p:cNvPr id="8" name="Group 8"/>
            <p:cNvGrpSpPr/>
            <p:nvPr/>
          </p:nvGrpSpPr>
          <p:grpSpPr>
            <a:xfrm>
              <a:off x="0" y="0"/>
              <a:ext cx="1563971" cy="156397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4F47"/>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1" name="Group 11"/>
            <p:cNvGrpSpPr/>
            <p:nvPr/>
          </p:nvGrpSpPr>
          <p:grpSpPr>
            <a:xfrm>
              <a:off x="167370" y="167370"/>
              <a:ext cx="1229231" cy="122923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4" name="Group 14"/>
          <p:cNvGrpSpPr/>
          <p:nvPr/>
        </p:nvGrpSpPr>
        <p:grpSpPr>
          <a:xfrm>
            <a:off x="6237930" y="-571110"/>
            <a:ext cx="1142219" cy="1142219"/>
            <a:chOff x="0" y="0"/>
            <a:chExt cx="1522959" cy="1522959"/>
          </a:xfrm>
        </p:grpSpPr>
        <p:grpSp>
          <p:nvGrpSpPr>
            <p:cNvPr id="15" name="Group 15"/>
            <p:cNvGrpSpPr/>
            <p:nvPr/>
          </p:nvGrpSpPr>
          <p:grpSpPr>
            <a:xfrm>
              <a:off x="0" y="0"/>
              <a:ext cx="1522959" cy="152295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4F47"/>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8" name="Group 18"/>
            <p:cNvGrpSpPr/>
            <p:nvPr/>
          </p:nvGrpSpPr>
          <p:grpSpPr>
            <a:xfrm>
              <a:off x="162981" y="162981"/>
              <a:ext cx="1196997" cy="119699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sp>
        <p:nvSpPr>
          <p:cNvPr id="21" name="Freeform 21"/>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22" name="Freeform 22"/>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23" name="Freeform 23"/>
          <p:cNvSpPr/>
          <p:nvPr/>
        </p:nvSpPr>
        <p:spPr>
          <a:xfrm>
            <a:off x="135177" y="3129263"/>
            <a:ext cx="4349333" cy="3351823"/>
          </a:xfrm>
          <a:custGeom>
            <a:avLst/>
            <a:gdLst/>
            <a:ahLst/>
            <a:cxnLst/>
            <a:rect l="l" t="t" r="r" b="b"/>
            <a:pathLst>
              <a:path w="4349333" h="3351823">
                <a:moveTo>
                  <a:pt x="0" y="0"/>
                </a:moveTo>
                <a:lnTo>
                  <a:pt x="4349332" y="0"/>
                </a:lnTo>
                <a:lnTo>
                  <a:pt x="4349332" y="3351823"/>
                </a:lnTo>
                <a:lnTo>
                  <a:pt x="0" y="3351823"/>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sp>
      <p:sp>
        <p:nvSpPr>
          <p:cNvPr id="24" name="TextBox 24"/>
          <p:cNvSpPr txBox="1"/>
          <p:nvPr/>
        </p:nvSpPr>
        <p:spPr>
          <a:xfrm>
            <a:off x="6822663" y="674008"/>
            <a:ext cx="3974200" cy="600075"/>
          </a:xfrm>
          <a:prstGeom prst="rect">
            <a:avLst/>
          </a:prstGeom>
        </p:spPr>
        <p:txBody>
          <a:bodyPr lIns="0" tIns="0" rIns="0" bIns="0" rtlCol="0" anchor="t">
            <a:spAutoFit/>
          </a:bodyPr>
          <a:lstStyle/>
          <a:p>
            <a:pPr marL="0" lvl="0" indent="0" algn="ctr">
              <a:lnSpc>
                <a:spcPts val="4799"/>
              </a:lnSpc>
              <a:spcBef>
                <a:spcPct val="0"/>
              </a:spcBef>
            </a:pPr>
            <a:r>
              <a:rPr lang="en-US" sz="3999" b="1">
                <a:solidFill>
                  <a:srgbClr val="FFFFFF"/>
                </a:solidFill>
                <a:latin typeface="Alegreya Ultra-Bold"/>
                <a:ea typeface="Alegreya Ultra-Bold"/>
                <a:cs typeface="Alegreya Ultra-Bold"/>
                <a:sym typeface="Alegreya Ultra-Bold"/>
              </a:rPr>
              <a:t>Hướng phát triển</a:t>
            </a:r>
          </a:p>
        </p:txBody>
      </p:sp>
      <p:sp>
        <p:nvSpPr>
          <p:cNvPr id="25" name="TextBox 25"/>
          <p:cNvSpPr txBox="1"/>
          <p:nvPr/>
        </p:nvSpPr>
        <p:spPr>
          <a:xfrm>
            <a:off x="4750881" y="1944243"/>
            <a:ext cx="12057546" cy="7229475"/>
          </a:xfrm>
          <a:prstGeom prst="rect">
            <a:avLst/>
          </a:prstGeom>
        </p:spPr>
        <p:txBody>
          <a:bodyPr lIns="0" tIns="0" rIns="0" bIns="0" rtlCol="0" anchor="t">
            <a:spAutoFit/>
          </a:bodyPr>
          <a:lstStyle/>
          <a:p>
            <a:pPr algn="l">
              <a:lnSpc>
                <a:spcPts val="5236"/>
              </a:lnSpc>
            </a:pPr>
            <a:r>
              <a:rPr lang="en-US" sz="4363" b="1">
                <a:solidFill>
                  <a:srgbClr val="433831"/>
                </a:solidFill>
                <a:latin typeface="Alegreya Medium"/>
                <a:ea typeface="Alegreya Medium"/>
                <a:cs typeface="Alegreya Medium"/>
                <a:sym typeface="Alegreya Medium"/>
              </a:rPr>
              <a:t>Qua môn học này, chúng em đã rút được rất nhiều kinh nghiệm về các ứng dụng android cũng như từng bước xây dựng chúng. Vì chưa thực sực thực hiện được hết những yêu cầu đã đặt ra ban đầu nên hướng đi đâu tiền sau này của nhóm em sẽ lã phát triển ứng dùng theo socket IO để có thể real time các thao tác đặt món, thanh toán, thông báo , … giữa phía người dùng và phía nhà hàng. Và hơn thể nữa, còn muốn áp dụng thêm nhiều công nghệ hiện đại và tiên tiến sau này để củng cô cho ứng dụng đặt đồ ăn hiện tại này.</a:t>
            </a:r>
          </a:p>
          <a:p>
            <a:pPr marL="0" lvl="0" indent="0" algn="l">
              <a:lnSpc>
                <a:spcPts val="5236"/>
              </a:lnSpc>
              <a:spcBef>
                <a:spcPct val="0"/>
              </a:spcBef>
            </a:pPr>
            <a:endParaRPr lang="en-US" sz="4363" b="1">
              <a:solidFill>
                <a:srgbClr val="433831"/>
              </a:solidFill>
              <a:latin typeface="Alegreya Medium"/>
              <a:ea typeface="Alegreya Medium"/>
              <a:cs typeface="Alegreya Medium"/>
              <a:sym typeface="Alegreya Medium"/>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TextBox 2"/>
          <p:cNvSpPr txBox="1"/>
          <p:nvPr/>
        </p:nvSpPr>
        <p:spPr>
          <a:xfrm>
            <a:off x="4126857" y="5873999"/>
            <a:ext cx="10034287" cy="2032957"/>
          </a:xfrm>
          <a:prstGeom prst="rect">
            <a:avLst/>
          </a:prstGeom>
        </p:spPr>
        <p:txBody>
          <a:bodyPr lIns="0" tIns="0" rIns="0" bIns="0" rtlCol="0" anchor="t">
            <a:spAutoFit/>
          </a:bodyPr>
          <a:lstStyle/>
          <a:p>
            <a:pPr algn="ctr">
              <a:lnSpc>
                <a:spcPts val="14997"/>
              </a:lnSpc>
              <a:spcBef>
                <a:spcPct val="0"/>
              </a:spcBef>
            </a:pPr>
            <a:r>
              <a:rPr lang="en-US" sz="10712" b="1">
                <a:solidFill>
                  <a:srgbClr val="433831"/>
                </a:solidFill>
                <a:latin typeface="Alegreya Sans SC Heavy"/>
                <a:ea typeface="Alegreya Sans SC Heavy"/>
                <a:cs typeface="Alegreya Sans SC Heavy"/>
                <a:sym typeface="Alegreya Sans SC Heavy"/>
              </a:rPr>
              <a:t>THE END</a:t>
            </a:r>
          </a:p>
        </p:txBody>
      </p:sp>
      <p:sp>
        <p:nvSpPr>
          <p:cNvPr id="3" name="Freeform 3"/>
          <p:cNvSpPr/>
          <p:nvPr/>
        </p:nvSpPr>
        <p:spPr>
          <a:xfrm>
            <a:off x="5911471" y="7878338"/>
            <a:ext cx="6465058" cy="928617"/>
          </a:xfrm>
          <a:custGeom>
            <a:avLst/>
            <a:gdLst/>
            <a:ahLst/>
            <a:cxnLst/>
            <a:rect l="l" t="t" r="r" b="b"/>
            <a:pathLst>
              <a:path w="6465058" h="928617">
                <a:moveTo>
                  <a:pt x="0" y="0"/>
                </a:moveTo>
                <a:lnTo>
                  <a:pt x="6465058" y="0"/>
                </a:lnTo>
                <a:lnTo>
                  <a:pt x="6465058" y="928617"/>
                </a:lnTo>
                <a:lnTo>
                  <a:pt x="0" y="92861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441218" y="8965596"/>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7" name="Freeform 7"/>
          <p:cNvSpPr/>
          <p:nvPr/>
        </p:nvSpPr>
        <p:spPr>
          <a:xfrm rot="-10800000">
            <a:off x="14161143" y="-1503017"/>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8" name="Freeform 8"/>
          <p:cNvSpPr/>
          <p:nvPr/>
        </p:nvSpPr>
        <p:spPr>
          <a:xfrm rot="-1001715">
            <a:off x="1788107" y="6666677"/>
            <a:ext cx="1450030" cy="1130633"/>
          </a:xfrm>
          <a:custGeom>
            <a:avLst/>
            <a:gdLst/>
            <a:ahLst/>
            <a:cxnLst/>
            <a:rect l="l" t="t" r="r" b="b"/>
            <a:pathLst>
              <a:path w="1450030" h="1130633">
                <a:moveTo>
                  <a:pt x="0" y="0"/>
                </a:moveTo>
                <a:lnTo>
                  <a:pt x="1450029" y="0"/>
                </a:lnTo>
                <a:lnTo>
                  <a:pt x="1450029" y="1130633"/>
                </a:lnTo>
                <a:lnTo>
                  <a:pt x="0" y="1130633"/>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9" name="Freeform 9"/>
          <p:cNvSpPr/>
          <p:nvPr/>
        </p:nvSpPr>
        <p:spPr>
          <a:xfrm rot="-649553">
            <a:off x="15474139" y="2470102"/>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10" name="Freeform 10"/>
          <p:cNvSpPr/>
          <p:nvPr/>
        </p:nvSpPr>
        <p:spPr>
          <a:xfrm rot="1841545">
            <a:off x="4888111" y="4445653"/>
            <a:ext cx="1120358" cy="997119"/>
          </a:xfrm>
          <a:custGeom>
            <a:avLst/>
            <a:gdLst/>
            <a:ahLst/>
            <a:cxnLst/>
            <a:rect l="l" t="t" r="r" b="b"/>
            <a:pathLst>
              <a:path w="1120358" h="997119">
                <a:moveTo>
                  <a:pt x="0" y="0"/>
                </a:moveTo>
                <a:lnTo>
                  <a:pt x="1120358" y="0"/>
                </a:lnTo>
                <a:lnTo>
                  <a:pt x="1120358" y="997119"/>
                </a:lnTo>
                <a:lnTo>
                  <a:pt x="0" y="997119"/>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sp>
      <p:sp>
        <p:nvSpPr>
          <p:cNvPr id="11" name="Freeform 11"/>
          <p:cNvSpPr/>
          <p:nvPr/>
        </p:nvSpPr>
        <p:spPr>
          <a:xfrm rot="-1812159">
            <a:off x="11370430" y="2367352"/>
            <a:ext cx="1120358" cy="997119"/>
          </a:xfrm>
          <a:custGeom>
            <a:avLst/>
            <a:gdLst/>
            <a:ahLst/>
            <a:cxnLst/>
            <a:rect l="l" t="t" r="r" b="b"/>
            <a:pathLst>
              <a:path w="1120358" h="997119">
                <a:moveTo>
                  <a:pt x="0" y="0"/>
                </a:moveTo>
                <a:lnTo>
                  <a:pt x="1120358" y="0"/>
                </a:lnTo>
                <a:lnTo>
                  <a:pt x="1120358" y="997119"/>
                </a:lnTo>
                <a:lnTo>
                  <a:pt x="0" y="997119"/>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sp>
      <p:grpSp>
        <p:nvGrpSpPr>
          <p:cNvPr id="12" name="Group 12"/>
          <p:cNvGrpSpPr>
            <a:grpSpLocks noChangeAspect="1"/>
          </p:cNvGrpSpPr>
          <p:nvPr/>
        </p:nvGrpSpPr>
        <p:grpSpPr>
          <a:xfrm>
            <a:off x="14544244" y="7545264"/>
            <a:ext cx="458160" cy="436499"/>
            <a:chOff x="0" y="0"/>
            <a:chExt cx="1772920" cy="1689100"/>
          </a:xfrm>
        </p:grpSpPr>
        <p:sp>
          <p:nvSpPr>
            <p:cNvPr id="13" name="Freeform 13"/>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ADDC2"/>
            </a:solidFill>
          </p:spPr>
        </p:sp>
      </p:grpSp>
      <p:grpSp>
        <p:nvGrpSpPr>
          <p:cNvPr id="14" name="Group 14"/>
          <p:cNvGrpSpPr>
            <a:grpSpLocks noChangeAspect="1"/>
          </p:cNvGrpSpPr>
          <p:nvPr/>
        </p:nvGrpSpPr>
        <p:grpSpPr>
          <a:xfrm>
            <a:off x="2676135" y="5658866"/>
            <a:ext cx="261444" cy="249084"/>
            <a:chOff x="0" y="0"/>
            <a:chExt cx="1772920" cy="1689100"/>
          </a:xfrm>
        </p:grpSpPr>
        <p:sp>
          <p:nvSpPr>
            <p:cNvPr id="15" name="Freeform 15"/>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745E4D"/>
            </a:solidFill>
          </p:spPr>
        </p:sp>
      </p:grpSp>
      <p:grpSp>
        <p:nvGrpSpPr>
          <p:cNvPr id="16" name="Group 16"/>
          <p:cNvGrpSpPr>
            <a:grpSpLocks noChangeAspect="1"/>
          </p:cNvGrpSpPr>
          <p:nvPr/>
        </p:nvGrpSpPr>
        <p:grpSpPr>
          <a:xfrm>
            <a:off x="3663461" y="3237660"/>
            <a:ext cx="261444" cy="249084"/>
            <a:chOff x="0" y="0"/>
            <a:chExt cx="1772920" cy="1689100"/>
          </a:xfrm>
        </p:grpSpPr>
        <p:sp>
          <p:nvSpPr>
            <p:cNvPr id="17" name="Freeform 17"/>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745E4D"/>
            </a:solidFill>
          </p:spPr>
        </p:sp>
      </p:grpSp>
      <p:grpSp>
        <p:nvGrpSpPr>
          <p:cNvPr id="18" name="Group 18"/>
          <p:cNvGrpSpPr>
            <a:grpSpLocks noChangeAspect="1"/>
          </p:cNvGrpSpPr>
          <p:nvPr/>
        </p:nvGrpSpPr>
        <p:grpSpPr>
          <a:xfrm>
            <a:off x="1656264" y="2865912"/>
            <a:ext cx="261444" cy="249084"/>
            <a:chOff x="0" y="0"/>
            <a:chExt cx="1772920" cy="1689100"/>
          </a:xfrm>
        </p:grpSpPr>
        <p:sp>
          <p:nvSpPr>
            <p:cNvPr id="19" name="Freeform 19"/>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A17A60"/>
            </a:solidFill>
          </p:spPr>
        </p:sp>
      </p:grpSp>
      <p:grpSp>
        <p:nvGrpSpPr>
          <p:cNvPr id="20" name="Group 20"/>
          <p:cNvGrpSpPr/>
          <p:nvPr/>
        </p:nvGrpSpPr>
        <p:grpSpPr>
          <a:xfrm>
            <a:off x="-533592" y="4726612"/>
            <a:ext cx="1067183" cy="1067183"/>
            <a:chOff x="0" y="0"/>
            <a:chExt cx="1422911" cy="1422911"/>
          </a:xfrm>
        </p:grpSpPr>
        <p:grpSp>
          <p:nvGrpSpPr>
            <p:cNvPr id="21" name="Group 21"/>
            <p:cNvGrpSpPr/>
            <p:nvPr/>
          </p:nvGrpSpPr>
          <p:grpSpPr>
            <a:xfrm>
              <a:off x="0" y="0"/>
              <a:ext cx="1422911" cy="142291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23" name="TextBox 23"/>
              <p:cNvSpPr txBox="1"/>
              <p:nvPr/>
            </p:nvSpPr>
            <p:spPr>
              <a:xfrm>
                <a:off x="76200" y="47625"/>
                <a:ext cx="660400" cy="688975"/>
              </a:xfrm>
              <a:prstGeom prst="rect">
                <a:avLst/>
              </a:prstGeom>
            </p:spPr>
            <p:txBody>
              <a:bodyPr lIns="50800" tIns="50800" rIns="50800" bIns="50800" rtlCol="0" anchor="ctr"/>
              <a:lstStyle/>
              <a:p>
                <a:pPr algn="ctr">
                  <a:lnSpc>
                    <a:spcPts val="2885"/>
                  </a:lnSpc>
                </a:pPr>
                <a:endParaRPr/>
              </a:p>
            </p:txBody>
          </p:sp>
        </p:grpSp>
        <p:grpSp>
          <p:nvGrpSpPr>
            <p:cNvPr id="24" name="Group 24"/>
            <p:cNvGrpSpPr/>
            <p:nvPr/>
          </p:nvGrpSpPr>
          <p:grpSpPr>
            <a:xfrm>
              <a:off x="152274" y="152274"/>
              <a:ext cx="1118362" cy="111836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26" name="TextBox 26"/>
              <p:cNvSpPr txBox="1"/>
              <p:nvPr/>
            </p:nvSpPr>
            <p:spPr>
              <a:xfrm>
                <a:off x="76200" y="47625"/>
                <a:ext cx="660400" cy="688975"/>
              </a:xfrm>
              <a:prstGeom prst="rect">
                <a:avLst/>
              </a:prstGeom>
            </p:spPr>
            <p:txBody>
              <a:bodyPr lIns="50800" tIns="50800" rIns="50800" bIns="50800" rtlCol="0" anchor="ctr"/>
              <a:lstStyle/>
              <a:p>
                <a:pPr algn="ctr">
                  <a:lnSpc>
                    <a:spcPts val="2885"/>
                  </a:lnSpc>
                </a:pPr>
                <a:endParaRPr/>
              </a:p>
            </p:txBody>
          </p:sp>
        </p:grpSp>
      </p:grpSp>
      <p:grpSp>
        <p:nvGrpSpPr>
          <p:cNvPr id="27" name="Group 27"/>
          <p:cNvGrpSpPr/>
          <p:nvPr/>
        </p:nvGrpSpPr>
        <p:grpSpPr>
          <a:xfrm>
            <a:off x="10609179" y="9850018"/>
            <a:ext cx="1172978" cy="1172978"/>
            <a:chOff x="0" y="0"/>
            <a:chExt cx="1563971" cy="1563971"/>
          </a:xfrm>
        </p:grpSpPr>
        <p:grpSp>
          <p:nvGrpSpPr>
            <p:cNvPr id="28" name="Group 28"/>
            <p:cNvGrpSpPr/>
            <p:nvPr/>
          </p:nvGrpSpPr>
          <p:grpSpPr>
            <a:xfrm>
              <a:off x="0" y="0"/>
              <a:ext cx="1563971" cy="156397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31" name="Group 31"/>
            <p:cNvGrpSpPr/>
            <p:nvPr/>
          </p:nvGrpSpPr>
          <p:grpSpPr>
            <a:xfrm>
              <a:off x="167370" y="167370"/>
              <a:ext cx="1229231" cy="122923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34" name="Group 34"/>
          <p:cNvGrpSpPr/>
          <p:nvPr/>
        </p:nvGrpSpPr>
        <p:grpSpPr>
          <a:xfrm>
            <a:off x="10038069" y="-528883"/>
            <a:ext cx="1142219" cy="1142219"/>
            <a:chOff x="0" y="0"/>
            <a:chExt cx="1522959" cy="1522959"/>
          </a:xfrm>
        </p:grpSpPr>
        <p:grpSp>
          <p:nvGrpSpPr>
            <p:cNvPr id="35" name="Group 35"/>
            <p:cNvGrpSpPr/>
            <p:nvPr/>
          </p:nvGrpSpPr>
          <p:grpSpPr>
            <a:xfrm>
              <a:off x="0" y="0"/>
              <a:ext cx="1522959" cy="1522959"/>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38" name="Group 38"/>
            <p:cNvGrpSpPr/>
            <p:nvPr/>
          </p:nvGrpSpPr>
          <p:grpSpPr>
            <a:xfrm>
              <a:off x="162981" y="162981"/>
              <a:ext cx="1196997" cy="1196997"/>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grpSp>
        <p:nvGrpSpPr>
          <p:cNvPr id="41" name="Group 41"/>
          <p:cNvGrpSpPr/>
          <p:nvPr/>
        </p:nvGrpSpPr>
        <p:grpSpPr>
          <a:xfrm>
            <a:off x="5150404" y="1941313"/>
            <a:ext cx="595772" cy="595772"/>
            <a:chOff x="0" y="0"/>
            <a:chExt cx="794363" cy="794363"/>
          </a:xfrm>
        </p:grpSpPr>
        <p:grpSp>
          <p:nvGrpSpPr>
            <p:cNvPr id="42" name="Group 42"/>
            <p:cNvGrpSpPr/>
            <p:nvPr/>
          </p:nvGrpSpPr>
          <p:grpSpPr>
            <a:xfrm>
              <a:off x="0" y="0"/>
              <a:ext cx="794363" cy="794363"/>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44" name="TextBox 44"/>
              <p:cNvSpPr txBox="1"/>
              <p:nvPr/>
            </p:nvSpPr>
            <p:spPr>
              <a:xfrm>
                <a:off x="76200" y="57150"/>
                <a:ext cx="660400" cy="679450"/>
              </a:xfrm>
              <a:prstGeom prst="rect">
                <a:avLst/>
              </a:prstGeom>
            </p:spPr>
            <p:txBody>
              <a:bodyPr lIns="50800" tIns="50800" rIns="50800" bIns="50800" rtlCol="0" anchor="ctr"/>
              <a:lstStyle/>
              <a:p>
                <a:pPr algn="ctr">
                  <a:lnSpc>
                    <a:spcPts val="1610"/>
                  </a:lnSpc>
                </a:pPr>
                <a:endParaRPr/>
              </a:p>
            </p:txBody>
          </p:sp>
        </p:grpSp>
        <p:grpSp>
          <p:nvGrpSpPr>
            <p:cNvPr id="45" name="Group 45"/>
            <p:cNvGrpSpPr/>
            <p:nvPr/>
          </p:nvGrpSpPr>
          <p:grpSpPr>
            <a:xfrm>
              <a:off x="85010" y="85010"/>
              <a:ext cx="624344" cy="62434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47" name="TextBox 47"/>
              <p:cNvSpPr txBox="1"/>
              <p:nvPr/>
            </p:nvSpPr>
            <p:spPr>
              <a:xfrm>
                <a:off x="76200" y="57150"/>
                <a:ext cx="660400" cy="679450"/>
              </a:xfrm>
              <a:prstGeom prst="rect">
                <a:avLst/>
              </a:prstGeom>
            </p:spPr>
            <p:txBody>
              <a:bodyPr lIns="50800" tIns="50800" rIns="50800" bIns="50800" rtlCol="0" anchor="ctr"/>
              <a:lstStyle/>
              <a:p>
                <a:pPr algn="ctr">
                  <a:lnSpc>
                    <a:spcPts val="1610"/>
                  </a:lnSpc>
                </a:pPr>
                <a:endParaRPr/>
              </a:p>
            </p:txBody>
          </p:sp>
        </p:grpSp>
      </p:grpSp>
      <p:sp>
        <p:nvSpPr>
          <p:cNvPr id="48" name="Freeform 48"/>
          <p:cNvSpPr/>
          <p:nvPr/>
        </p:nvSpPr>
        <p:spPr>
          <a:xfrm>
            <a:off x="6786562" y="1734294"/>
            <a:ext cx="4714875" cy="4114800"/>
          </a:xfrm>
          <a:custGeom>
            <a:avLst/>
            <a:gdLst/>
            <a:ahLst/>
            <a:cxnLst/>
            <a:rect l="l" t="t" r="r" b="b"/>
            <a:pathLst>
              <a:path w="4714875" h="4114800">
                <a:moveTo>
                  <a:pt x="0" y="0"/>
                </a:moveTo>
                <a:lnTo>
                  <a:pt x="4714876" y="0"/>
                </a:lnTo>
                <a:lnTo>
                  <a:pt x="4714876" y="4114800"/>
                </a:lnTo>
                <a:lnTo>
                  <a:pt x="0" y="4114800"/>
                </a:lnTo>
                <a:lnTo>
                  <a:pt x="0" y="0"/>
                </a:lnTo>
                <a:close/>
              </a:path>
            </a:pathLst>
          </a:custGeom>
          <a:blipFill>
            <a:blip r:embed="rId14">
              <a:extLst>
                <a:ext uri="{96DAC541-7B7A-43D3-8B79-37D633B846F1}">
                  <asvg:svgBlip xmlns="" xmlns:asvg="http://schemas.microsoft.com/office/drawing/2016/SVG/main" r:embed="rId15"/>
                </a:ext>
              </a:extLst>
            </a:blip>
            <a:stretch>
              <a:fillRect/>
            </a:stretch>
          </a:blipFill>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Freeform 2"/>
          <p:cNvSpPr/>
          <p:nvPr/>
        </p:nvSpPr>
        <p:spPr>
          <a:xfrm>
            <a:off x="3743385" y="193194"/>
            <a:ext cx="10801229" cy="2516686"/>
          </a:xfrm>
          <a:custGeom>
            <a:avLst/>
            <a:gdLst/>
            <a:ahLst/>
            <a:cxnLst/>
            <a:rect l="l" t="t" r="r" b="b"/>
            <a:pathLst>
              <a:path w="10801229" h="2516686">
                <a:moveTo>
                  <a:pt x="0" y="0"/>
                </a:moveTo>
                <a:lnTo>
                  <a:pt x="10801230" y="0"/>
                </a:lnTo>
                <a:lnTo>
                  <a:pt x="10801230" y="2516686"/>
                </a:lnTo>
                <a:lnTo>
                  <a:pt x="0" y="251668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1454997" y="3198596"/>
            <a:ext cx="15378005" cy="5829300"/>
          </a:xfrm>
          <a:prstGeom prst="rect">
            <a:avLst/>
          </a:prstGeom>
        </p:spPr>
        <p:txBody>
          <a:bodyPr lIns="0" tIns="0" rIns="0" bIns="0" rtlCol="0" anchor="t">
            <a:spAutoFit/>
          </a:bodyPr>
          <a:lstStyle/>
          <a:p>
            <a:pPr algn="l">
              <a:lnSpc>
                <a:spcPts val="3839"/>
              </a:lnSpc>
            </a:pP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Ngày</a:t>
            </a:r>
            <a:r>
              <a:rPr lang="en-US" sz="3199" b="1" dirty="0">
                <a:solidFill>
                  <a:srgbClr val="433831"/>
                </a:solidFill>
                <a:latin typeface="Alegreya Ultra-Bold"/>
                <a:ea typeface="Alegreya Ultra-Bold"/>
                <a:cs typeface="Alegreya Ultra-Bold"/>
                <a:sym typeface="Alegreya Ultra-Bold"/>
              </a:rPr>
              <a:t> nay, </a:t>
            </a:r>
            <a:r>
              <a:rPr lang="en-US" sz="3199" b="1" dirty="0" err="1">
                <a:solidFill>
                  <a:srgbClr val="433831"/>
                </a:solidFill>
                <a:latin typeface="Alegreya Ultra-Bold"/>
                <a:ea typeface="Alegreya Ultra-Bold"/>
                <a:cs typeface="Alegreya Ultra-Bold"/>
                <a:sym typeface="Alegreya Ultra-Bold"/>
              </a:rPr>
              <a:t>công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nghệ</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thông</a:t>
            </a:r>
            <a:r>
              <a:rPr lang="en-US" sz="3199" b="1" dirty="0">
                <a:solidFill>
                  <a:srgbClr val="433831"/>
                </a:solidFill>
                <a:latin typeface="Alegreya Ultra-Bold"/>
                <a:ea typeface="Alegreya Ultra-Bold"/>
                <a:cs typeface="Alegreya Ultra-Bold"/>
                <a:sym typeface="Alegreya Ultra-Bold"/>
              </a:rPr>
              <a:t> tin </a:t>
            </a:r>
            <a:r>
              <a:rPr lang="en-US" sz="3199" b="1" dirty="0" err="1">
                <a:solidFill>
                  <a:srgbClr val="433831"/>
                </a:solidFill>
                <a:latin typeface="Alegreya Ultra-Bold"/>
                <a:ea typeface="Alegreya Ultra-Bold"/>
                <a:cs typeface="Alegreya Ultra-Bold"/>
                <a:sym typeface="Alegreya Ultra-Bold"/>
              </a:rPr>
              <a:t>càng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ngày</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càng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phát</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triển</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cùng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với</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thị</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trường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thương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mại</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điện</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tử</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đang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ngày</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càng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nở</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rộ</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cạnh</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tranh</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hơn</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khốc</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liệt</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hơn</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Với</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mong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muốn</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phát</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triển</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một</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ứng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dụng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thương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mại</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điện</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tử</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với</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những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công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nghệ</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tân</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tiên</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nhất</a:t>
            </a:r>
            <a:r>
              <a:rPr lang="en-US" sz="3199" b="1" dirty="0">
                <a:solidFill>
                  <a:srgbClr val="433831"/>
                </a:solidFill>
                <a:latin typeface="Alegreya Ultra-Bold"/>
                <a:ea typeface="Alegreya Ultra-Bold"/>
                <a:cs typeface="Alegreya Ultra-Bold"/>
                <a:sym typeface="Alegreya Ultra-Bold"/>
              </a:rPr>
              <a:t> so </a:t>
            </a:r>
            <a:r>
              <a:rPr lang="en-US" sz="3199" b="1" dirty="0" err="1">
                <a:solidFill>
                  <a:srgbClr val="433831"/>
                </a:solidFill>
                <a:latin typeface="Alegreya Ultra-Bold"/>
                <a:ea typeface="Alegreya Ultra-Bold"/>
                <a:cs typeface="Alegreya Ultra-Bold"/>
                <a:sym typeface="Alegreya Ultra-Bold"/>
              </a:rPr>
              <a:t>với</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mặt</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bằng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thị</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trường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bấy</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giờ</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Với</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mục</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tiêu</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trên</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thì</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trọng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tâm</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của</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đồ</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án</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này</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sẽ</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đi</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sâu</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phát</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triển</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một</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ứng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dụng</a:t>
            </a:r>
            <a:r>
              <a:rPr lang="en-US" sz="3199" b="1" dirty="0">
                <a:solidFill>
                  <a:srgbClr val="433831"/>
                </a:solidFill>
                <a:latin typeface="Alegreya Ultra-Bold"/>
                <a:ea typeface="Alegreya Ultra-Bold"/>
                <a:cs typeface="Alegreya Ultra-Bold"/>
                <a:sym typeface="Alegreya Ultra-Bold"/>
              </a:rPr>
              <a:t> android </a:t>
            </a:r>
            <a:r>
              <a:rPr lang="en-US" sz="3199" b="1" dirty="0" err="1">
                <a:solidFill>
                  <a:srgbClr val="433831"/>
                </a:solidFill>
                <a:latin typeface="Alegreya Ultra-Bold"/>
                <a:ea typeface="Alegreya Ultra-Bold"/>
                <a:cs typeface="Alegreya Ultra-Bold"/>
                <a:sym typeface="Alegreya Ultra-Bold"/>
              </a:rPr>
              <a:t>đặt</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đồ</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ăn</a:t>
            </a:r>
            <a:r>
              <a:rPr lang="en-US" sz="3199" b="1" dirty="0">
                <a:solidFill>
                  <a:srgbClr val="433831"/>
                </a:solidFill>
                <a:latin typeface="Alegreya Ultra-Bold"/>
                <a:ea typeface="Alegreya Ultra-Bold"/>
                <a:cs typeface="Alegreya Ultra-Bold"/>
                <a:sym typeface="Alegreya Ultra-Bold"/>
              </a:rPr>
              <a:t> online. </a:t>
            </a:r>
            <a:r>
              <a:rPr lang="en-US" sz="3199" b="1" dirty="0" err="1">
                <a:solidFill>
                  <a:srgbClr val="433831"/>
                </a:solidFill>
                <a:latin typeface="Alegreya Ultra-Bold"/>
                <a:ea typeface="Alegreya Ultra-Bold"/>
                <a:cs typeface="Alegreya Ultra-Bold"/>
                <a:sym typeface="Alegreya Ultra-Bold"/>
              </a:rPr>
              <a:t>Đặc</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biệt</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hơn</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trong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thời</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kì</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diễn</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biến</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phức</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tạp</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của</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dịch</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bệnh</a:t>
            </a:r>
            <a:r>
              <a:rPr lang="en-US" sz="3199" b="1" dirty="0">
                <a:solidFill>
                  <a:srgbClr val="433831"/>
                </a:solidFill>
                <a:latin typeface="Alegreya Ultra-Bold"/>
                <a:ea typeface="Alegreya Ultra-Bold"/>
                <a:cs typeface="Alegreya Ultra-Bold"/>
                <a:sym typeface="Alegreya Ultra-Bold"/>
              </a:rPr>
              <a:t> Covid-19 </a:t>
            </a:r>
            <a:r>
              <a:rPr lang="en-US" sz="3199" b="1" dirty="0" err="1">
                <a:solidFill>
                  <a:srgbClr val="433831"/>
                </a:solidFill>
                <a:latin typeface="Alegreya Ultra-Bold"/>
                <a:ea typeface="Alegreya Ultra-Bold"/>
                <a:cs typeface="Alegreya Ultra-Bold"/>
                <a:sym typeface="Alegreya Ultra-Bold"/>
              </a:rPr>
              <a:t>hiện</a:t>
            </a:r>
            <a:r>
              <a:rPr lang="en-US" sz="3199" b="1" dirty="0">
                <a:solidFill>
                  <a:srgbClr val="433831"/>
                </a:solidFill>
                <a:latin typeface="Alegreya Ultra-Bold"/>
                <a:ea typeface="Alegreya Ultra-Bold"/>
                <a:cs typeface="Alegreya Ultra-Bold"/>
                <a:sym typeface="Alegreya Ultra-Bold"/>
              </a:rPr>
              <a:t> nay, </a:t>
            </a:r>
            <a:r>
              <a:rPr lang="en-US" sz="3199" b="1" dirty="0" err="1">
                <a:solidFill>
                  <a:srgbClr val="433831"/>
                </a:solidFill>
                <a:latin typeface="Alegreya Ultra-Bold"/>
                <a:ea typeface="Alegreya Ultra-Bold"/>
                <a:cs typeface="Alegreya Ultra-Bold"/>
                <a:sym typeface="Alegreya Ultra-Bold"/>
              </a:rPr>
              <a:t>người</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người</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nhà</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nhà</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đều</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phải</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giãn</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cách</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các</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hàng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quán</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ăn</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uống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đều</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phải</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đóng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cửa</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người</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tiêu</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dùng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không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thỏa</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được</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đam</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mê</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ăn</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uống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cũng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như</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người</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kinh</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doanh</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bắt</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đầu</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lâm</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vào</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tình</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trạng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thiếu</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hụt</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vốn</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vì</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không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kinh</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doanh</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được</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Vì</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thế</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nên</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việc</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ra</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đời</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một</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ứng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dụng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để</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đặt</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đồ</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ăn</a:t>
            </a:r>
            <a:r>
              <a:rPr lang="en-US" sz="3199" b="1" dirty="0">
                <a:solidFill>
                  <a:srgbClr val="433831"/>
                </a:solidFill>
                <a:latin typeface="Alegreya Ultra-Bold"/>
                <a:ea typeface="Alegreya Ultra-Bold"/>
                <a:cs typeface="Alegreya Ultra-Bold"/>
                <a:sym typeface="Alegreya Ultra-Bold"/>
              </a:rPr>
              <a:t> online </a:t>
            </a:r>
            <a:r>
              <a:rPr lang="en-US" sz="3199" b="1" dirty="0" err="1">
                <a:solidFill>
                  <a:srgbClr val="433831"/>
                </a:solidFill>
                <a:latin typeface="Alegreya Ultra-Bold"/>
                <a:ea typeface="Alegreya Ultra-Bold"/>
                <a:cs typeface="Alegreya Ultra-Bold"/>
                <a:sym typeface="Alegreya Ultra-Bold"/>
              </a:rPr>
              <a:t>như</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này</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càng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là</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một</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việc</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hết</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sức</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cần</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thiết</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Vì</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lí</a:t>
            </a:r>
            <a:r>
              <a:rPr lang="en-US" sz="3199" b="1" dirty="0">
                <a:solidFill>
                  <a:srgbClr val="433831"/>
                </a:solidFill>
                <a:latin typeface="Alegreya Ultra-Bold"/>
                <a:ea typeface="Alegreya Ultra-Bold"/>
                <a:cs typeface="Alegreya Ultra-Bold"/>
                <a:sym typeface="Alegreya Ultra-Bold"/>
              </a:rPr>
              <a:t> do </a:t>
            </a:r>
            <a:r>
              <a:rPr lang="en-US" sz="3199" b="1" dirty="0" err="1">
                <a:solidFill>
                  <a:srgbClr val="433831"/>
                </a:solidFill>
                <a:latin typeface="Alegreya Ultra-Bold"/>
                <a:ea typeface="Alegreya Ultra-Bold"/>
                <a:cs typeface="Alegreya Ultra-Bold"/>
                <a:sym typeface="Alegreya Ultra-Bold"/>
              </a:rPr>
              <a:t>đó</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nên</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nhóm</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chúng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em</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đã</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bắt</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tay</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vào</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và</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cùng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nhau</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xây</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dựng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lên</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ứng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dụng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này</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với</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mong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muốn</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có</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thể</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giúp</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ích</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được</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một</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phần</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nào</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đó</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cho</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thị</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trường</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kinh</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tế</a:t>
            </a:r>
            <a:r>
              <a:rPr lang="en-US" sz="3199" b="1" dirty="0">
                <a:solidFill>
                  <a:srgbClr val="433831"/>
                </a:solidFill>
                <a:latin typeface="Alegreya Ultra-Bold"/>
                <a:ea typeface="Alegreya Ultra-Bold"/>
                <a:cs typeface="Alegreya Ultra-Bold"/>
                <a:sym typeface="Alegreya Ultra-Bold"/>
              </a:rPr>
              <a:t> </a:t>
            </a:r>
            <a:r>
              <a:rPr lang="en-US" sz="3199" b="1" dirty="0" err="1">
                <a:solidFill>
                  <a:srgbClr val="433831"/>
                </a:solidFill>
                <a:latin typeface="Alegreya Ultra-Bold"/>
                <a:ea typeface="Alegreya Ultra-Bold"/>
                <a:cs typeface="Alegreya Ultra-Bold"/>
                <a:sym typeface="Alegreya Ultra-Bold"/>
              </a:rPr>
              <a:t>ngày</a:t>
            </a:r>
            <a:r>
              <a:rPr lang="en-US" sz="3199" b="1" dirty="0">
                <a:solidFill>
                  <a:srgbClr val="433831"/>
                </a:solidFill>
                <a:latin typeface="Alegreya Ultra-Bold"/>
                <a:ea typeface="Alegreya Ultra-Bold"/>
                <a:cs typeface="Alegreya Ultra-Bold"/>
                <a:sym typeface="Alegreya Ultra-Bold"/>
              </a:rPr>
              <a:t> nay…</a:t>
            </a:r>
          </a:p>
          <a:p>
            <a:pPr marL="0" lvl="0" indent="0" algn="l">
              <a:lnSpc>
                <a:spcPts val="3839"/>
              </a:lnSpc>
            </a:pPr>
            <a:endParaRPr lang="en-US" sz="3199" b="1" dirty="0">
              <a:solidFill>
                <a:srgbClr val="433831"/>
              </a:solidFill>
              <a:latin typeface="Alegreya Ultra-Bold"/>
              <a:ea typeface="Alegreya Ultra-Bold"/>
              <a:cs typeface="Alegreya Ultra-Bold"/>
              <a:sym typeface="Alegreya Ultra-Bold"/>
            </a:endParaRPr>
          </a:p>
        </p:txBody>
      </p:sp>
      <p:sp>
        <p:nvSpPr>
          <p:cNvPr id="4" name="TextBox 4"/>
          <p:cNvSpPr txBox="1"/>
          <p:nvPr/>
        </p:nvSpPr>
        <p:spPr>
          <a:xfrm>
            <a:off x="5935426" y="838707"/>
            <a:ext cx="6828645" cy="1311385"/>
          </a:xfrm>
          <a:prstGeom prst="rect">
            <a:avLst/>
          </a:prstGeom>
        </p:spPr>
        <p:txBody>
          <a:bodyPr lIns="0" tIns="0" rIns="0" bIns="0" rtlCol="0" anchor="t">
            <a:spAutoFit/>
          </a:bodyPr>
          <a:lstStyle/>
          <a:p>
            <a:pPr algn="ctr">
              <a:lnSpc>
                <a:spcPts val="5054"/>
              </a:lnSpc>
            </a:pPr>
            <a:r>
              <a:rPr lang="en-US" sz="5004" b="1">
                <a:solidFill>
                  <a:srgbClr val="5B4636"/>
                </a:solidFill>
                <a:latin typeface="Alegreya Ultra-Bold"/>
                <a:ea typeface="Alegreya Ultra-Bold"/>
                <a:cs typeface="Alegreya Ultra-Bold"/>
                <a:sym typeface="Alegreya Ultra-Bold"/>
              </a:rPr>
              <a:t>CHƯƠNG I: TỔNG QUAN VỀ ĐỀ TÀI</a:t>
            </a:r>
          </a:p>
        </p:txBody>
      </p:sp>
      <p:sp>
        <p:nvSpPr>
          <p:cNvPr id="5" name="Freeform 5"/>
          <p:cNvSpPr/>
          <p:nvPr/>
        </p:nvSpPr>
        <p:spPr>
          <a:xfrm rot="-10800000">
            <a:off x="14705440" y="-1389339"/>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310496" y="8842342"/>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7" name="Freeform 7"/>
          <p:cNvSpPr/>
          <p:nvPr/>
        </p:nvSpPr>
        <p:spPr>
          <a:xfrm rot="-1001715">
            <a:off x="7275695" y="9295950"/>
            <a:ext cx="1450030" cy="1130633"/>
          </a:xfrm>
          <a:custGeom>
            <a:avLst/>
            <a:gdLst/>
            <a:ahLst/>
            <a:cxnLst/>
            <a:rect l="l" t="t" r="r" b="b"/>
            <a:pathLst>
              <a:path w="1450030" h="1130633">
                <a:moveTo>
                  <a:pt x="0" y="0"/>
                </a:moveTo>
                <a:lnTo>
                  <a:pt x="1450029" y="0"/>
                </a:lnTo>
                <a:lnTo>
                  <a:pt x="1450029" y="1130633"/>
                </a:lnTo>
                <a:lnTo>
                  <a:pt x="0" y="113063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8" name="Freeform 8"/>
          <p:cNvSpPr/>
          <p:nvPr/>
        </p:nvSpPr>
        <p:spPr>
          <a:xfrm rot="-649553">
            <a:off x="16915649" y="2458102"/>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grpSp>
        <p:nvGrpSpPr>
          <p:cNvPr id="9" name="Group 9"/>
          <p:cNvGrpSpPr/>
          <p:nvPr/>
        </p:nvGrpSpPr>
        <p:grpSpPr>
          <a:xfrm>
            <a:off x="10609179" y="9850018"/>
            <a:ext cx="1172978" cy="1172978"/>
            <a:chOff x="0" y="0"/>
            <a:chExt cx="1563971" cy="1563971"/>
          </a:xfrm>
        </p:grpSpPr>
        <p:grpSp>
          <p:nvGrpSpPr>
            <p:cNvPr id="10" name="Group 10"/>
            <p:cNvGrpSpPr/>
            <p:nvPr/>
          </p:nvGrpSpPr>
          <p:grpSpPr>
            <a:xfrm>
              <a:off x="0" y="0"/>
              <a:ext cx="1563971" cy="156397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3" name="Group 13"/>
            <p:cNvGrpSpPr/>
            <p:nvPr/>
          </p:nvGrpSpPr>
          <p:grpSpPr>
            <a:xfrm>
              <a:off x="167370" y="167370"/>
              <a:ext cx="1229231" cy="122923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6" name="Group 16"/>
          <p:cNvGrpSpPr/>
          <p:nvPr/>
        </p:nvGrpSpPr>
        <p:grpSpPr>
          <a:xfrm>
            <a:off x="6237930" y="-571110"/>
            <a:ext cx="1142219" cy="1142219"/>
            <a:chOff x="0" y="0"/>
            <a:chExt cx="1522959" cy="1522959"/>
          </a:xfrm>
        </p:grpSpPr>
        <p:grpSp>
          <p:nvGrpSpPr>
            <p:cNvPr id="17" name="Group 17"/>
            <p:cNvGrpSpPr/>
            <p:nvPr/>
          </p:nvGrpSpPr>
          <p:grpSpPr>
            <a:xfrm>
              <a:off x="0" y="0"/>
              <a:ext cx="1522959" cy="152295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20" name="Group 20"/>
            <p:cNvGrpSpPr/>
            <p:nvPr/>
          </p:nvGrpSpPr>
          <p:grpSpPr>
            <a:xfrm>
              <a:off x="162981" y="162981"/>
              <a:ext cx="1196997" cy="119699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sp>
        <p:nvSpPr>
          <p:cNvPr id="23" name="Freeform 23"/>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24" name="Freeform 24"/>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Freeform 2"/>
          <p:cNvSpPr/>
          <p:nvPr/>
        </p:nvSpPr>
        <p:spPr>
          <a:xfrm>
            <a:off x="3743385" y="193194"/>
            <a:ext cx="10801229" cy="2516686"/>
          </a:xfrm>
          <a:custGeom>
            <a:avLst/>
            <a:gdLst/>
            <a:ahLst/>
            <a:cxnLst/>
            <a:rect l="l" t="t" r="r" b="b"/>
            <a:pathLst>
              <a:path w="10801229" h="2516686">
                <a:moveTo>
                  <a:pt x="0" y="0"/>
                </a:moveTo>
                <a:lnTo>
                  <a:pt x="10801230" y="0"/>
                </a:lnTo>
                <a:lnTo>
                  <a:pt x="10801230" y="2516686"/>
                </a:lnTo>
                <a:lnTo>
                  <a:pt x="0" y="251668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rot="-10800000">
            <a:off x="14705440" y="-1389339"/>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310496" y="8842342"/>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rot="-1001715">
            <a:off x="7275695" y="9295950"/>
            <a:ext cx="1450030" cy="1130633"/>
          </a:xfrm>
          <a:custGeom>
            <a:avLst/>
            <a:gdLst/>
            <a:ahLst/>
            <a:cxnLst/>
            <a:rect l="l" t="t" r="r" b="b"/>
            <a:pathLst>
              <a:path w="1450030" h="1130633">
                <a:moveTo>
                  <a:pt x="0" y="0"/>
                </a:moveTo>
                <a:lnTo>
                  <a:pt x="1450029" y="0"/>
                </a:lnTo>
                <a:lnTo>
                  <a:pt x="1450029" y="1130633"/>
                </a:lnTo>
                <a:lnTo>
                  <a:pt x="0" y="113063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6" name="Freeform 6"/>
          <p:cNvSpPr/>
          <p:nvPr/>
        </p:nvSpPr>
        <p:spPr>
          <a:xfrm rot="-649553">
            <a:off x="16915649" y="2458102"/>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grpSp>
        <p:nvGrpSpPr>
          <p:cNvPr id="7" name="Group 7"/>
          <p:cNvGrpSpPr/>
          <p:nvPr/>
        </p:nvGrpSpPr>
        <p:grpSpPr>
          <a:xfrm>
            <a:off x="10609179" y="9850018"/>
            <a:ext cx="1172978" cy="1172978"/>
            <a:chOff x="0" y="0"/>
            <a:chExt cx="1563971" cy="1563971"/>
          </a:xfrm>
        </p:grpSpPr>
        <p:grpSp>
          <p:nvGrpSpPr>
            <p:cNvPr id="8" name="Group 8"/>
            <p:cNvGrpSpPr/>
            <p:nvPr/>
          </p:nvGrpSpPr>
          <p:grpSpPr>
            <a:xfrm>
              <a:off x="0" y="0"/>
              <a:ext cx="1563971" cy="156397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1" name="Group 11"/>
            <p:cNvGrpSpPr/>
            <p:nvPr/>
          </p:nvGrpSpPr>
          <p:grpSpPr>
            <a:xfrm>
              <a:off x="167370" y="167370"/>
              <a:ext cx="1229231" cy="122923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4" name="Group 14"/>
          <p:cNvGrpSpPr/>
          <p:nvPr/>
        </p:nvGrpSpPr>
        <p:grpSpPr>
          <a:xfrm>
            <a:off x="6237930" y="-571110"/>
            <a:ext cx="1142219" cy="1142219"/>
            <a:chOff x="0" y="0"/>
            <a:chExt cx="1522959" cy="1522959"/>
          </a:xfrm>
        </p:grpSpPr>
        <p:grpSp>
          <p:nvGrpSpPr>
            <p:cNvPr id="15" name="Group 15"/>
            <p:cNvGrpSpPr/>
            <p:nvPr/>
          </p:nvGrpSpPr>
          <p:grpSpPr>
            <a:xfrm>
              <a:off x="0" y="0"/>
              <a:ext cx="1522959" cy="152295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8" name="Group 18"/>
            <p:cNvGrpSpPr/>
            <p:nvPr/>
          </p:nvGrpSpPr>
          <p:grpSpPr>
            <a:xfrm>
              <a:off x="162981" y="162981"/>
              <a:ext cx="1196997" cy="119699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sp>
        <p:nvSpPr>
          <p:cNvPr id="21" name="Freeform 21"/>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22" name="Freeform 22"/>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23" name="Freeform 23"/>
          <p:cNvSpPr/>
          <p:nvPr/>
        </p:nvSpPr>
        <p:spPr>
          <a:xfrm>
            <a:off x="1028700" y="4170467"/>
            <a:ext cx="15353222" cy="4850231"/>
          </a:xfrm>
          <a:custGeom>
            <a:avLst/>
            <a:gdLst/>
            <a:ahLst/>
            <a:cxnLst/>
            <a:rect l="l" t="t" r="r" b="b"/>
            <a:pathLst>
              <a:path w="15353222" h="4850231">
                <a:moveTo>
                  <a:pt x="0" y="0"/>
                </a:moveTo>
                <a:lnTo>
                  <a:pt x="15353222" y="0"/>
                </a:lnTo>
                <a:lnTo>
                  <a:pt x="15353222" y="4850232"/>
                </a:lnTo>
                <a:lnTo>
                  <a:pt x="0" y="4850232"/>
                </a:lnTo>
                <a:lnTo>
                  <a:pt x="0" y="0"/>
                </a:lnTo>
                <a:close/>
              </a:path>
            </a:pathLst>
          </a:custGeom>
          <a:blipFill>
            <a:blip r:embed="rId12"/>
            <a:stretch>
              <a:fillRect t="-647" b="-647"/>
            </a:stretch>
          </a:blipFill>
        </p:spPr>
      </p:sp>
      <p:sp>
        <p:nvSpPr>
          <p:cNvPr id="24" name="TextBox 24"/>
          <p:cNvSpPr txBox="1"/>
          <p:nvPr/>
        </p:nvSpPr>
        <p:spPr>
          <a:xfrm>
            <a:off x="5935426" y="838707"/>
            <a:ext cx="6828645" cy="1311385"/>
          </a:xfrm>
          <a:prstGeom prst="rect">
            <a:avLst/>
          </a:prstGeom>
        </p:spPr>
        <p:txBody>
          <a:bodyPr lIns="0" tIns="0" rIns="0" bIns="0" rtlCol="0" anchor="t">
            <a:spAutoFit/>
          </a:bodyPr>
          <a:lstStyle/>
          <a:p>
            <a:pPr algn="ctr">
              <a:lnSpc>
                <a:spcPts val="5054"/>
              </a:lnSpc>
            </a:pPr>
            <a:r>
              <a:rPr lang="en-US" sz="5004" b="1">
                <a:solidFill>
                  <a:srgbClr val="5B4636"/>
                </a:solidFill>
                <a:latin typeface="Alegreya Ultra-Bold"/>
                <a:ea typeface="Alegreya Ultra-Bold"/>
                <a:cs typeface="Alegreya Ultra-Bold"/>
                <a:sym typeface="Alegreya Ultra-Bold"/>
              </a:rPr>
              <a:t>CHƯƠNG II: Phân tích thiết kế hệ thống</a:t>
            </a:r>
          </a:p>
        </p:txBody>
      </p:sp>
      <p:sp>
        <p:nvSpPr>
          <p:cNvPr id="25" name="TextBox 25"/>
          <p:cNvSpPr txBox="1"/>
          <p:nvPr/>
        </p:nvSpPr>
        <p:spPr>
          <a:xfrm>
            <a:off x="313690" y="2226378"/>
            <a:ext cx="7066459" cy="1384301"/>
          </a:xfrm>
          <a:prstGeom prst="rect">
            <a:avLst/>
          </a:prstGeom>
        </p:spPr>
        <p:txBody>
          <a:bodyPr lIns="0" tIns="0" rIns="0" bIns="0" rtlCol="0" anchor="t">
            <a:spAutoFit/>
          </a:bodyPr>
          <a:lstStyle/>
          <a:p>
            <a:pPr algn="l">
              <a:lnSpc>
                <a:spcPts val="5599"/>
              </a:lnSpc>
              <a:spcBef>
                <a:spcPct val="0"/>
              </a:spcBef>
            </a:pPr>
            <a:r>
              <a:rPr lang="en-US" sz="3999" b="1" dirty="0">
                <a:solidFill>
                  <a:srgbClr val="5B4636"/>
                </a:solidFill>
                <a:latin typeface="Alegreya Bold"/>
                <a:ea typeface="Alegreya Bold"/>
                <a:cs typeface="Alegreya Bold"/>
                <a:sym typeface="Alegreya Bold"/>
              </a:rPr>
              <a:t>2.1.Bảng </a:t>
            </a:r>
            <a:r>
              <a:rPr lang="en-US" sz="3999" b="1" dirty="0" err="1">
                <a:solidFill>
                  <a:srgbClr val="5B4636"/>
                </a:solidFill>
                <a:latin typeface="Alegreya Bold"/>
                <a:ea typeface="Alegreya Bold"/>
                <a:cs typeface="Alegreya Bold"/>
                <a:sym typeface="Alegreya Bold"/>
              </a:rPr>
              <a:t>mô</a:t>
            </a:r>
            <a:r>
              <a:rPr lang="en-US" sz="3999" b="1" dirty="0">
                <a:solidFill>
                  <a:srgbClr val="5B4636"/>
                </a:solidFill>
                <a:latin typeface="Alegreya Bold"/>
                <a:ea typeface="Alegreya Bold"/>
                <a:cs typeface="Alegreya Bold"/>
                <a:sym typeface="Alegreya Bold"/>
              </a:rPr>
              <a:t> </a:t>
            </a:r>
            <a:r>
              <a:rPr lang="en-US" sz="3999" b="1" dirty="0" err="1">
                <a:solidFill>
                  <a:srgbClr val="5B4636"/>
                </a:solidFill>
                <a:latin typeface="Alegreya Bold"/>
                <a:ea typeface="Alegreya Bold"/>
                <a:cs typeface="Alegreya Bold"/>
                <a:sym typeface="Alegreya Bold"/>
              </a:rPr>
              <a:t>tả</a:t>
            </a:r>
            <a:r>
              <a:rPr lang="en-US" sz="3999" b="1" dirty="0">
                <a:solidFill>
                  <a:srgbClr val="5B4636"/>
                </a:solidFill>
                <a:latin typeface="Alegreya Bold"/>
                <a:ea typeface="Alegreya Bold"/>
                <a:cs typeface="Alegreya Bold"/>
                <a:sym typeface="Alegreya Bold"/>
              </a:rPr>
              <a:t> </a:t>
            </a:r>
            <a:r>
              <a:rPr lang="en-US" sz="3999" b="1" dirty="0" err="1">
                <a:solidFill>
                  <a:srgbClr val="5B4636"/>
                </a:solidFill>
                <a:latin typeface="Alegreya Bold"/>
                <a:ea typeface="Alegreya Bold"/>
                <a:cs typeface="Alegreya Bold"/>
                <a:sym typeface="Alegreya Bold"/>
              </a:rPr>
              <a:t>đối</a:t>
            </a:r>
            <a:r>
              <a:rPr lang="en-US" sz="3999" b="1" dirty="0">
                <a:solidFill>
                  <a:srgbClr val="5B4636"/>
                </a:solidFill>
                <a:latin typeface="Alegreya Bold"/>
                <a:ea typeface="Alegreya Bold"/>
                <a:cs typeface="Alegreya Bold"/>
                <a:sym typeface="Alegreya Bold"/>
              </a:rPr>
              <a:t> </a:t>
            </a:r>
            <a:r>
              <a:rPr lang="en-US" sz="3999" b="1" dirty="0" err="1">
                <a:solidFill>
                  <a:srgbClr val="5B4636"/>
                </a:solidFill>
                <a:latin typeface="Alegreya Bold"/>
                <a:ea typeface="Alegreya Bold"/>
                <a:cs typeface="Alegreya Bold"/>
                <a:sym typeface="Alegreya Bold"/>
              </a:rPr>
              <a:t>tượng-Usecase</a:t>
            </a:r>
            <a:endParaRPr lang="en-US" sz="3999" b="1" dirty="0">
              <a:solidFill>
                <a:srgbClr val="5B4636"/>
              </a:solidFill>
              <a:latin typeface="Alegreya Bold"/>
              <a:ea typeface="Alegreya Bold"/>
              <a:cs typeface="Alegreya Bold"/>
              <a:sym typeface="Alegreya Bold"/>
            </a:endParaRPr>
          </a:p>
          <a:p>
            <a:pPr algn="l">
              <a:lnSpc>
                <a:spcPts val="5599"/>
              </a:lnSpc>
              <a:spcBef>
                <a:spcPct val="0"/>
              </a:spcBef>
            </a:pPr>
            <a:r>
              <a:rPr lang="en-US" sz="3999" b="1" dirty="0">
                <a:solidFill>
                  <a:srgbClr val="5B4636"/>
                </a:solidFill>
                <a:latin typeface="Alegreya Bold"/>
                <a:ea typeface="Alegreya Bold"/>
                <a:cs typeface="Alegreya Bold"/>
                <a:sym typeface="Alegreya Bold"/>
              </a:rPr>
              <a:t> 2.1.1. </a:t>
            </a:r>
            <a:r>
              <a:rPr lang="en-US" sz="3999" b="1" dirty="0" err="1">
                <a:solidFill>
                  <a:srgbClr val="5B4636"/>
                </a:solidFill>
                <a:latin typeface="Alegreya Bold"/>
                <a:ea typeface="Alegreya Bold"/>
                <a:cs typeface="Alegreya Bold"/>
                <a:sym typeface="Alegreya Bold"/>
              </a:rPr>
              <a:t>Mô</a:t>
            </a:r>
            <a:r>
              <a:rPr lang="en-US" sz="3999" b="1" dirty="0">
                <a:solidFill>
                  <a:srgbClr val="5B4636"/>
                </a:solidFill>
                <a:latin typeface="Alegreya Bold"/>
                <a:ea typeface="Alegreya Bold"/>
                <a:cs typeface="Alegreya Bold"/>
                <a:sym typeface="Alegreya Bold"/>
              </a:rPr>
              <a:t> </a:t>
            </a:r>
            <a:r>
              <a:rPr lang="en-US" sz="3999" b="1" dirty="0" err="1">
                <a:solidFill>
                  <a:srgbClr val="5B4636"/>
                </a:solidFill>
                <a:latin typeface="Alegreya Bold"/>
                <a:ea typeface="Alegreya Bold"/>
                <a:cs typeface="Alegreya Bold"/>
                <a:sym typeface="Alegreya Bold"/>
              </a:rPr>
              <a:t>tả</a:t>
            </a:r>
            <a:r>
              <a:rPr lang="en-US" sz="3999" b="1" dirty="0">
                <a:solidFill>
                  <a:srgbClr val="5B4636"/>
                </a:solidFill>
                <a:latin typeface="Alegreya Bold"/>
                <a:ea typeface="Alegreya Bold"/>
                <a:cs typeface="Alegreya Bold"/>
                <a:sym typeface="Alegreya Bold"/>
              </a:rPr>
              <a:t> Actor.</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Freeform 2"/>
          <p:cNvSpPr/>
          <p:nvPr/>
        </p:nvSpPr>
        <p:spPr>
          <a:xfrm rot="-10800000">
            <a:off x="14705440" y="-1389339"/>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10496" y="8842342"/>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1001715">
            <a:off x="7275695" y="9295950"/>
            <a:ext cx="1450030" cy="1130633"/>
          </a:xfrm>
          <a:custGeom>
            <a:avLst/>
            <a:gdLst/>
            <a:ahLst/>
            <a:cxnLst/>
            <a:rect l="l" t="t" r="r" b="b"/>
            <a:pathLst>
              <a:path w="1450030" h="1130633">
                <a:moveTo>
                  <a:pt x="0" y="0"/>
                </a:moveTo>
                <a:lnTo>
                  <a:pt x="1450029" y="0"/>
                </a:lnTo>
                <a:lnTo>
                  <a:pt x="1450029" y="1130633"/>
                </a:lnTo>
                <a:lnTo>
                  <a:pt x="0" y="113063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rot="-649553">
            <a:off x="16915649" y="2458102"/>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6" name="Group 6"/>
          <p:cNvGrpSpPr/>
          <p:nvPr/>
        </p:nvGrpSpPr>
        <p:grpSpPr>
          <a:xfrm>
            <a:off x="10609179" y="9850018"/>
            <a:ext cx="1172978" cy="1172978"/>
            <a:chOff x="0" y="0"/>
            <a:chExt cx="1563971" cy="1563971"/>
          </a:xfrm>
        </p:grpSpPr>
        <p:grpSp>
          <p:nvGrpSpPr>
            <p:cNvPr id="7" name="Group 7"/>
            <p:cNvGrpSpPr/>
            <p:nvPr/>
          </p:nvGrpSpPr>
          <p:grpSpPr>
            <a:xfrm>
              <a:off x="0" y="0"/>
              <a:ext cx="1563971" cy="156397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0" name="Group 10"/>
            <p:cNvGrpSpPr/>
            <p:nvPr/>
          </p:nvGrpSpPr>
          <p:grpSpPr>
            <a:xfrm>
              <a:off x="167370" y="167370"/>
              <a:ext cx="1229231" cy="12292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3" name="Group 13"/>
          <p:cNvGrpSpPr/>
          <p:nvPr/>
        </p:nvGrpSpPr>
        <p:grpSpPr>
          <a:xfrm>
            <a:off x="6237930" y="-571110"/>
            <a:ext cx="1142219" cy="1142219"/>
            <a:chOff x="0" y="0"/>
            <a:chExt cx="1522959" cy="1522959"/>
          </a:xfrm>
        </p:grpSpPr>
        <p:grpSp>
          <p:nvGrpSpPr>
            <p:cNvPr id="14" name="Group 14"/>
            <p:cNvGrpSpPr/>
            <p:nvPr/>
          </p:nvGrpSpPr>
          <p:grpSpPr>
            <a:xfrm>
              <a:off x="0" y="0"/>
              <a:ext cx="1522959" cy="152295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7" name="Group 17"/>
            <p:cNvGrpSpPr/>
            <p:nvPr/>
          </p:nvGrpSpPr>
          <p:grpSpPr>
            <a:xfrm>
              <a:off x="162981" y="162981"/>
              <a:ext cx="1196997" cy="119699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sp>
        <p:nvSpPr>
          <p:cNvPr id="20" name="Freeform 20"/>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1" name="Freeform 21"/>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2" name="Freeform 22"/>
          <p:cNvSpPr/>
          <p:nvPr/>
        </p:nvSpPr>
        <p:spPr>
          <a:xfrm>
            <a:off x="2057442" y="1256651"/>
            <a:ext cx="13983221" cy="7463544"/>
          </a:xfrm>
          <a:custGeom>
            <a:avLst/>
            <a:gdLst/>
            <a:ahLst/>
            <a:cxnLst/>
            <a:rect l="l" t="t" r="r" b="b"/>
            <a:pathLst>
              <a:path w="13983221" h="7463544">
                <a:moveTo>
                  <a:pt x="0" y="0"/>
                </a:moveTo>
                <a:lnTo>
                  <a:pt x="13983222" y="0"/>
                </a:lnTo>
                <a:lnTo>
                  <a:pt x="13983222" y="7463545"/>
                </a:lnTo>
                <a:lnTo>
                  <a:pt x="0" y="7463545"/>
                </a:lnTo>
                <a:lnTo>
                  <a:pt x="0" y="0"/>
                </a:lnTo>
                <a:close/>
              </a:path>
            </a:pathLst>
          </a:custGeom>
          <a:blipFill>
            <a:blip r:embed="rId10"/>
            <a:stretch>
              <a:fillRect/>
            </a:stretch>
          </a:blipFill>
        </p:spPr>
      </p:sp>
      <p:sp>
        <p:nvSpPr>
          <p:cNvPr id="23" name="TextBox 23"/>
          <p:cNvSpPr txBox="1"/>
          <p:nvPr/>
        </p:nvSpPr>
        <p:spPr>
          <a:xfrm>
            <a:off x="2337802" y="250643"/>
            <a:ext cx="5291256" cy="679451"/>
          </a:xfrm>
          <a:prstGeom prst="rect">
            <a:avLst/>
          </a:prstGeom>
        </p:spPr>
        <p:txBody>
          <a:bodyPr lIns="0" tIns="0" rIns="0" bIns="0" rtlCol="0" anchor="t">
            <a:spAutoFit/>
          </a:bodyPr>
          <a:lstStyle/>
          <a:p>
            <a:pPr algn="l">
              <a:lnSpc>
                <a:spcPts val="5599"/>
              </a:lnSpc>
              <a:spcBef>
                <a:spcPct val="0"/>
              </a:spcBef>
            </a:pPr>
            <a:r>
              <a:rPr lang="en-US" sz="3999" b="1">
                <a:solidFill>
                  <a:srgbClr val="5B4636"/>
                </a:solidFill>
                <a:latin typeface="Alegreya Bold"/>
                <a:ea typeface="Alegreya Bold"/>
                <a:cs typeface="Alegreya Bold"/>
                <a:sym typeface="Alegreya Bold"/>
              </a:rPr>
              <a:t>2.1.2 Mô tả usecase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Freeform 2"/>
          <p:cNvSpPr/>
          <p:nvPr/>
        </p:nvSpPr>
        <p:spPr>
          <a:xfrm rot="-10800000">
            <a:off x="14705440" y="-1389339"/>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10496" y="8842342"/>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1001715">
            <a:off x="7275695" y="9295950"/>
            <a:ext cx="1450030" cy="1130633"/>
          </a:xfrm>
          <a:custGeom>
            <a:avLst/>
            <a:gdLst/>
            <a:ahLst/>
            <a:cxnLst/>
            <a:rect l="l" t="t" r="r" b="b"/>
            <a:pathLst>
              <a:path w="1450030" h="1130633">
                <a:moveTo>
                  <a:pt x="0" y="0"/>
                </a:moveTo>
                <a:lnTo>
                  <a:pt x="1450029" y="0"/>
                </a:lnTo>
                <a:lnTo>
                  <a:pt x="1450029" y="1130633"/>
                </a:lnTo>
                <a:lnTo>
                  <a:pt x="0" y="113063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rot="-649553">
            <a:off x="16915649" y="2458102"/>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6" name="Group 6"/>
          <p:cNvGrpSpPr/>
          <p:nvPr/>
        </p:nvGrpSpPr>
        <p:grpSpPr>
          <a:xfrm>
            <a:off x="10609179" y="9850018"/>
            <a:ext cx="1172978" cy="1172978"/>
            <a:chOff x="0" y="0"/>
            <a:chExt cx="1563971" cy="1563971"/>
          </a:xfrm>
        </p:grpSpPr>
        <p:grpSp>
          <p:nvGrpSpPr>
            <p:cNvPr id="7" name="Group 7"/>
            <p:cNvGrpSpPr/>
            <p:nvPr/>
          </p:nvGrpSpPr>
          <p:grpSpPr>
            <a:xfrm>
              <a:off x="0" y="0"/>
              <a:ext cx="1563971" cy="156397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0" name="Group 10"/>
            <p:cNvGrpSpPr/>
            <p:nvPr/>
          </p:nvGrpSpPr>
          <p:grpSpPr>
            <a:xfrm>
              <a:off x="167370" y="167370"/>
              <a:ext cx="1229231" cy="12292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3" name="Group 13"/>
          <p:cNvGrpSpPr/>
          <p:nvPr/>
        </p:nvGrpSpPr>
        <p:grpSpPr>
          <a:xfrm>
            <a:off x="6237930" y="-571110"/>
            <a:ext cx="1142219" cy="1142219"/>
            <a:chOff x="0" y="0"/>
            <a:chExt cx="1522959" cy="1522959"/>
          </a:xfrm>
        </p:grpSpPr>
        <p:grpSp>
          <p:nvGrpSpPr>
            <p:cNvPr id="14" name="Group 14"/>
            <p:cNvGrpSpPr/>
            <p:nvPr/>
          </p:nvGrpSpPr>
          <p:grpSpPr>
            <a:xfrm>
              <a:off x="0" y="0"/>
              <a:ext cx="1522959" cy="152295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7" name="Group 17"/>
            <p:cNvGrpSpPr/>
            <p:nvPr/>
          </p:nvGrpSpPr>
          <p:grpSpPr>
            <a:xfrm>
              <a:off x="162981" y="162981"/>
              <a:ext cx="1196997" cy="119699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sp>
        <p:nvSpPr>
          <p:cNvPr id="20" name="Freeform 20"/>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1" name="Freeform 21"/>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2" name="Freeform 22"/>
          <p:cNvSpPr/>
          <p:nvPr/>
        </p:nvSpPr>
        <p:spPr>
          <a:xfrm>
            <a:off x="1491442" y="1694653"/>
            <a:ext cx="9492977" cy="7390805"/>
          </a:xfrm>
          <a:custGeom>
            <a:avLst/>
            <a:gdLst/>
            <a:ahLst/>
            <a:cxnLst/>
            <a:rect l="l" t="t" r="r" b="b"/>
            <a:pathLst>
              <a:path w="9492977" h="7390805">
                <a:moveTo>
                  <a:pt x="0" y="0"/>
                </a:moveTo>
                <a:lnTo>
                  <a:pt x="9492976" y="0"/>
                </a:lnTo>
                <a:lnTo>
                  <a:pt x="9492976" y="7390805"/>
                </a:lnTo>
                <a:lnTo>
                  <a:pt x="0" y="7390805"/>
                </a:lnTo>
                <a:lnTo>
                  <a:pt x="0" y="0"/>
                </a:lnTo>
                <a:close/>
              </a:path>
            </a:pathLst>
          </a:custGeom>
          <a:blipFill>
            <a:blip r:embed="rId10"/>
            <a:stretch>
              <a:fillRect l="-3137" r="-3137"/>
            </a:stretch>
          </a:blipFill>
        </p:spPr>
      </p:sp>
      <p:sp>
        <p:nvSpPr>
          <p:cNvPr id="23" name="TextBox 23"/>
          <p:cNvSpPr txBox="1"/>
          <p:nvPr/>
        </p:nvSpPr>
        <p:spPr>
          <a:xfrm>
            <a:off x="2337802" y="250643"/>
            <a:ext cx="5291256" cy="679451"/>
          </a:xfrm>
          <a:prstGeom prst="rect">
            <a:avLst/>
          </a:prstGeom>
        </p:spPr>
        <p:txBody>
          <a:bodyPr lIns="0" tIns="0" rIns="0" bIns="0" rtlCol="0" anchor="t">
            <a:spAutoFit/>
          </a:bodyPr>
          <a:lstStyle/>
          <a:p>
            <a:pPr algn="l">
              <a:lnSpc>
                <a:spcPts val="5599"/>
              </a:lnSpc>
              <a:spcBef>
                <a:spcPct val="0"/>
              </a:spcBef>
            </a:pPr>
            <a:r>
              <a:rPr lang="en-US" sz="3999" b="1">
                <a:solidFill>
                  <a:srgbClr val="5B4636"/>
                </a:solidFill>
                <a:latin typeface="Alegreya Bold"/>
                <a:ea typeface="Alegreya Bold"/>
                <a:cs typeface="Alegreya Bold"/>
                <a:sym typeface="Alegreya Bold"/>
              </a:rPr>
              <a:t>2.1.3 Sơ đồ usecase</a:t>
            </a:r>
          </a:p>
        </p:txBody>
      </p:sp>
      <p:sp>
        <p:nvSpPr>
          <p:cNvPr id="24" name="TextBox 24"/>
          <p:cNvSpPr txBox="1"/>
          <p:nvPr/>
        </p:nvSpPr>
        <p:spPr>
          <a:xfrm>
            <a:off x="11250794" y="1394387"/>
            <a:ext cx="5291256" cy="8665211"/>
          </a:xfrm>
          <a:prstGeom prst="rect">
            <a:avLst/>
          </a:prstGeom>
        </p:spPr>
        <p:txBody>
          <a:bodyPr lIns="0" tIns="0" rIns="0" bIns="0" rtlCol="0" anchor="t">
            <a:spAutoFit/>
          </a:bodyPr>
          <a:lstStyle/>
          <a:p>
            <a:pPr algn="l">
              <a:lnSpc>
                <a:spcPts val="4339"/>
              </a:lnSpc>
            </a:pPr>
            <a:r>
              <a:rPr lang="en-US" sz="3099" b="1">
                <a:solidFill>
                  <a:srgbClr val="5B4636"/>
                </a:solidFill>
                <a:latin typeface="Alegreya Bold"/>
                <a:ea typeface="Alegreya Bold"/>
                <a:cs typeface="Alegreya Bold"/>
                <a:sym typeface="Alegreya Bold"/>
              </a:rPr>
              <a:t>· Đối với Admin thì Actor này có thể quản lý được tất cả các chức năng như: Thống kê doanh thu, Quản lý sản phẩm , Quản lý loại sản phẩm và sản phẩm phụ, Quản lý đơn hàng và bàn ăn , Quản lý người dùng</a:t>
            </a:r>
          </a:p>
          <a:p>
            <a:pPr algn="l">
              <a:lnSpc>
                <a:spcPts val="4339"/>
              </a:lnSpc>
            </a:pPr>
            <a:r>
              <a:rPr lang="en-US" sz="3099" b="1">
                <a:solidFill>
                  <a:srgbClr val="5B4636"/>
                </a:solidFill>
                <a:latin typeface="Alegreya Bold"/>
                <a:ea typeface="Alegreya Bold"/>
                <a:cs typeface="Alegreya Bold"/>
                <a:sym typeface="Alegreya Bold"/>
              </a:rPr>
              <a:t>· Đối với khách hàng: Đặt đồ ăn  online (tìm kiếm món ăn, chọn món , chọn loại sản phẩm và sản phẩm phụ ăn kèm ), Thông báo đặt thành công.  Xem hóa đơn và chọn hình thức thanh toán. Thông tin cá nhân, Thêm, sửa, xóa , Đổi mật khẩu.</a:t>
            </a:r>
          </a:p>
          <a:p>
            <a:pPr algn="l">
              <a:lnSpc>
                <a:spcPts val="4339"/>
              </a:lnSpc>
              <a:spcBef>
                <a:spcPct val="0"/>
              </a:spcBef>
            </a:pPr>
            <a:endParaRPr lang="en-US" sz="3099" b="1">
              <a:solidFill>
                <a:srgbClr val="5B4636"/>
              </a:solidFill>
              <a:latin typeface="Alegreya Bold"/>
              <a:ea typeface="Alegreya Bold"/>
              <a:cs typeface="Alegreya Bold"/>
              <a:sym typeface="Alegreya Bold"/>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Freeform 2"/>
          <p:cNvSpPr/>
          <p:nvPr/>
        </p:nvSpPr>
        <p:spPr>
          <a:xfrm rot="-10800000">
            <a:off x="14705440" y="-1389339"/>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10496" y="8842342"/>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1001715">
            <a:off x="7275695" y="9295950"/>
            <a:ext cx="1450030" cy="1130633"/>
          </a:xfrm>
          <a:custGeom>
            <a:avLst/>
            <a:gdLst/>
            <a:ahLst/>
            <a:cxnLst/>
            <a:rect l="l" t="t" r="r" b="b"/>
            <a:pathLst>
              <a:path w="1450030" h="1130633">
                <a:moveTo>
                  <a:pt x="0" y="0"/>
                </a:moveTo>
                <a:lnTo>
                  <a:pt x="1450029" y="0"/>
                </a:lnTo>
                <a:lnTo>
                  <a:pt x="1450029" y="1130633"/>
                </a:lnTo>
                <a:lnTo>
                  <a:pt x="0" y="113063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rot="-649553">
            <a:off x="16915649" y="2458102"/>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6" name="Group 6"/>
          <p:cNvGrpSpPr/>
          <p:nvPr/>
        </p:nvGrpSpPr>
        <p:grpSpPr>
          <a:xfrm>
            <a:off x="10609179" y="9850018"/>
            <a:ext cx="1172978" cy="1172978"/>
            <a:chOff x="0" y="0"/>
            <a:chExt cx="1563971" cy="1563971"/>
          </a:xfrm>
        </p:grpSpPr>
        <p:grpSp>
          <p:nvGrpSpPr>
            <p:cNvPr id="7" name="Group 7"/>
            <p:cNvGrpSpPr/>
            <p:nvPr/>
          </p:nvGrpSpPr>
          <p:grpSpPr>
            <a:xfrm>
              <a:off x="0" y="0"/>
              <a:ext cx="1563971" cy="156397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0" name="Group 10"/>
            <p:cNvGrpSpPr/>
            <p:nvPr/>
          </p:nvGrpSpPr>
          <p:grpSpPr>
            <a:xfrm>
              <a:off x="167370" y="167370"/>
              <a:ext cx="1229231" cy="12292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3" name="Group 13"/>
          <p:cNvGrpSpPr/>
          <p:nvPr/>
        </p:nvGrpSpPr>
        <p:grpSpPr>
          <a:xfrm>
            <a:off x="6237930" y="-571110"/>
            <a:ext cx="1142219" cy="1142219"/>
            <a:chOff x="0" y="0"/>
            <a:chExt cx="1522959" cy="1522959"/>
          </a:xfrm>
        </p:grpSpPr>
        <p:grpSp>
          <p:nvGrpSpPr>
            <p:cNvPr id="14" name="Group 14"/>
            <p:cNvGrpSpPr/>
            <p:nvPr/>
          </p:nvGrpSpPr>
          <p:grpSpPr>
            <a:xfrm>
              <a:off x="0" y="0"/>
              <a:ext cx="1522959" cy="152295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7" name="Group 17"/>
            <p:cNvGrpSpPr/>
            <p:nvPr/>
          </p:nvGrpSpPr>
          <p:grpSpPr>
            <a:xfrm>
              <a:off x="162981" y="162981"/>
              <a:ext cx="1196997" cy="119699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sp>
        <p:nvSpPr>
          <p:cNvPr id="20" name="Freeform 20"/>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1" name="Freeform 21"/>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2" name="Freeform 22"/>
          <p:cNvSpPr/>
          <p:nvPr/>
        </p:nvSpPr>
        <p:spPr>
          <a:xfrm>
            <a:off x="2337802" y="1960718"/>
            <a:ext cx="13444203" cy="7297582"/>
          </a:xfrm>
          <a:custGeom>
            <a:avLst/>
            <a:gdLst/>
            <a:ahLst/>
            <a:cxnLst/>
            <a:rect l="l" t="t" r="r" b="b"/>
            <a:pathLst>
              <a:path w="13444203" h="7297582">
                <a:moveTo>
                  <a:pt x="0" y="0"/>
                </a:moveTo>
                <a:lnTo>
                  <a:pt x="13444203" y="0"/>
                </a:lnTo>
                <a:lnTo>
                  <a:pt x="13444203" y="7297582"/>
                </a:lnTo>
                <a:lnTo>
                  <a:pt x="0" y="7297582"/>
                </a:lnTo>
                <a:lnTo>
                  <a:pt x="0" y="0"/>
                </a:lnTo>
                <a:close/>
              </a:path>
            </a:pathLst>
          </a:custGeom>
          <a:blipFill>
            <a:blip r:embed="rId10"/>
            <a:stretch>
              <a:fillRect/>
            </a:stretch>
          </a:blipFill>
        </p:spPr>
      </p:sp>
      <p:sp>
        <p:nvSpPr>
          <p:cNvPr id="23" name="TextBox 23"/>
          <p:cNvSpPr txBox="1"/>
          <p:nvPr/>
        </p:nvSpPr>
        <p:spPr>
          <a:xfrm>
            <a:off x="2337802" y="250643"/>
            <a:ext cx="7381637" cy="1384301"/>
          </a:xfrm>
          <a:prstGeom prst="rect">
            <a:avLst/>
          </a:prstGeom>
        </p:spPr>
        <p:txBody>
          <a:bodyPr lIns="0" tIns="0" rIns="0" bIns="0" rtlCol="0" anchor="t">
            <a:spAutoFit/>
          </a:bodyPr>
          <a:lstStyle/>
          <a:p>
            <a:pPr algn="l">
              <a:lnSpc>
                <a:spcPts val="5599"/>
              </a:lnSpc>
            </a:pPr>
            <a:r>
              <a:rPr lang="en-US" sz="3999" b="1">
                <a:solidFill>
                  <a:srgbClr val="5B4636"/>
                </a:solidFill>
                <a:latin typeface="Alegreya Bold"/>
                <a:ea typeface="Alegreya Bold"/>
                <a:cs typeface="Alegreya Bold"/>
                <a:sym typeface="Alegreya Bold"/>
              </a:rPr>
              <a:t>2.2 Sơ đồ phân rã chức năng</a:t>
            </a:r>
          </a:p>
          <a:p>
            <a:pPr algn="l">
              <a:lnSpc>
                <a:spcPts val="5599"/>
              </a:lnSpc>
            </a:pPr>
            <a:r>
              <a:rPr lang="en-US" sz="3999" b="1">
                <a:solidFill>
                  <a:srgbClr val="5B4636"/>
                </a:solidFill>
                <a:latin typeface="Alegreya Bold"/>
                <a:ea typeface="Alegreya Bold"/>
                <a:cs typeface="Alegreya Bold"/>
                <a:sym typeface="Alegreya Bold"/>
              </a:rPr>
              <a:t>2.2.1 Sơ đồ admin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Freeform 2"/>
          <p:cNvSpPr/>
          <p:nvPr/>
        </p:nvSpPr>
        <p:spPr>
          <a:xfrm rot="-10800000">
            <a:off x="14705440" y="-1389339"/>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10496" y="8842342"/>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1001715">
            <a:off x="7275695" y="9295950"/>
            <a:ext cx="1450030" cy="1130633"/>
          </a:xfrm>
          <a:custGeom>
            <a:avLst/>
            <a:gdLst/>
            <a:ahLst/>
            <a:cxnLst/>
            <a:rect l="l" t="t" r="r" b="b"/>
            <a:pathLst>
              <a:path w="1450030" h="1130633">
                <a:moveTo>
                  <a:pt x="0" y="0"/>
                </a:moveTo>
                <a:lnTo>
                  <a:pt x="1450029" y="0"/>
                </a:lnTo>
                <a:lnTo>
                  <a:pt x="1450029" y="1130633"/>
                </a:lnTo>
                <a:lnTo>
                  <a:pt x="0" y="113063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rot="-649553">
            <a:off x="16915649" y="2458102"/>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6" name="Group 6"/>
          <p:cNvGrpSpPr/>
          <p:nvPr/>
        </p:nvGrpSpPr>
        <p:grpSpPr>
          <a:xfrm>
            <a:off x="10609179" y="9850018"/>
            <a:ext cx="1172978" cy="1172978"/>
            <a:chOff x="0" y="0"/>
            <a:chExt cx="1563971" cy="1563971"/>
          </a:xfrm>
        </p:grpSpPr>
        <p:grpSp>
          <p:nvGrpSpPr>
            <p:cNvPr id="7" name="Group 7"/>
            <p:cNvGrpSpPr/>
            <p:nvPr/>
          </p:nvGrpSpPr>
          <p:grpSpPr>
            <a:xfrm>
              <a:off x="0" y="0"/>
              <a:ext cx="1563971" cy="156397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0" name="Group 10"/>
            <p:cNvGrpSpPr/>
            <p:nvPr/>
          </p:nvGrpSpPr>
          <p:grpSpPr>
            <a:xfrm>
              <a:off x="167370" y="167370"/>
              <a:ext cx="1229231" cy="12292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3" name="Group 13"/>
          <p:cNvGrpSpPr/>
          <p:nvPr/>
        </p:nvGrpSpPr>
        <p:grpSpPr>
          <a:xfrm>
            <a:off x="6237930" y="-571110"/>
            <a:ext cx="1142219" cy="1142219"/>
            <a:chOff x="0" y="0"/>
            <a:chExt cx="1522959" cy="1522959"/>
          </a:xfrm>
        </p:grpSpPr>
        <p:grpSp>
          <p:nvGrpSpPr>
            <p:cNvPr id="14" name="Group 14"/>
            <p:cNvGrpSpPr/>
            <p:nvPr/>
          </p:nvGrpSpPr>
          <p:grpSpPr>
            <a:xfrm>
              <a:off x="0" y="0"/>
              <a:ext cx="1522959" cy="152295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7" name="Group 17"/>
            <p:cNvGrpSpPr/>
            <p:nvPr/>
          </p:nvGrpSpPr>
          <p:grpSpPr>
            <a:xfrm>
              <a:off x="162981" y="162981"/>
              <a:ext cx="1196997" cy="119699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sp>
        <p:nvSpPr>
          <p:cNvPr id="20" name="Freeform 20"/>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1" name="Freeform 21"/>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2" name="Freeform 22"/>
          <p:cNvSpPr/>
          <p:nvPr/>
        </p:nvSpPr>
        <p:spPr>
          <a:xfrm>
            <a:off x="2337802" y="1336436"/>
            <a:ext cx="14044120" cy="7855614"/>
          </a:xfrm>
          <a:custGeom>
            <a:avLst/>
            <a:gdLst/>
            <a:ahLst/>
            <a:cxnLst/>
            <a:rect l="l" t="t" r="r" b="b"/>
            <a:pathLst>
              <a:path w="14044120" h="7855614">
                <a:moveTo>
                  <a:pt x="0" y="0"/>
                </a:moveTo>
                <a:lnTo>
                  <a:pt x="14044120" y="0"/>
                </a:lnTo>
                <a:lnTo>
                  <a:pt x="14044120" y="7855614"/>
                </a:lnTo>
                <a:lnTo>
                  <a:pt x="0" y="7855614"/>
                </a:lnTo>
                <a:lnTo>
                  <a:pt x="0" y="0"/>
                </a:lnTo>
                <a:close/>
              </a:path>
            </a:pathLst>
          </a:custGeom>
          <a:blipFill>
            <a:blip r:embed="rId10"/>
            <a:stretch>
              <a:fillRect/>
            </a:stretch>
          </a:blipFill>
        </p:spPr>
      </p:sp>
      <p:sp>
        <p:nvSpPr>
          <p:cNvPr id="23" name="TextBox 23"/>
          <p:cNvSpPr txBox="1"/>
          <p:nvPr/>
        </p:nvSpPr>
        <p:spPr>
          <a:xfrm>
            <a:off x="2337802" y="250643"/>
            <a:ext cx="7381637" cy="679451"/>
          </a:xfrm>
          <a:prstGeom prst="rect">
            <a:avLst/>
          </a:prstGeom>
        </p:spPr>
        <p:txBody>
          <a:bodyPr lIns="0" tIns="0" rIns="0" bIns="0" rtlCol="0" anchor="t">
            <a:spAutoFit/>
          </a:bodyPr>
          <a:lstStyle/>
          <a:p>
            <a:pPr algn="l">
              <a:lnSpc>
                <a:spcPts val="5599"/>
              </a:lnSpc>
              <a:spcBef>
                <a:spcPct val="0"/>
              </a:spcBef>
            </a:pPr>
            <a:r>
              <a:rPr lang="en-US" sz="3999" b="1">
                <a:solidFill>
                  <a:srgbClr val="5B4636"/>
                </a:solidFill>
                <a:latin typeface="Alegreya Bold"/>
                <a:ea typeface="Alegreya Bold"/>
                <a:cs typeface="Alegreya Bold"/>
                <a:sym typeface="Alegreya Bold"/>
              </a:rPr>
              <a:t>2.2.2 Sơ đồ khách hàng</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sp>
        <p:nvSpPr>
          <p:cNvPr id="2" name="Freeform 2"/>
          <p:cNvSpPr/>
          <p:nvPr/>
        </p:nvSpPr>
        <p:spPr>
          <a:xfrm rot="-10800000">
            <a:off x="14705440" y="-1389339"/>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10496" y="8842342"/>
            <a:ext cx="3352965" cy="2840876"/>
          </a:xfrm>
          <a:custGeom>
            <a:avLst/>
            <a:gdLst/>
            <a:ahLst/>
            <a:cxnLst/>
            <a:rect l="l" t="t" r="r" b="b"/>
            <a:pathLst>
              <a:path w="3352965" h="2840876">
                <a:moveTo>
                  <a:pt x="0" y="0"/>
                </a:moveTo>
                <a:lnTo>
                  <a:pt x="3352965" y="0"/>
                </a:lnTo>
                <a:lnTo>
                  <a:pt x="3352965" y="2840876"/>
                </a:lnTo>
                <a:lnTo>
                  <a:pt x="0" y="28408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1001715">
            <a:off x="7275695" y="9295950"/>
            <a:ext cx="1450030" cy="1130633"/>
          </a:xfrm>
          <a:custGeom>
            <a:avLst/>
            <a:gdLst/>
            <a:ahLst/>
            <a:cxnLst/>
            <a:rect l="l" t="t" r="r" b="b"/>
            <a:pathLst>
              <a:path w="1450030" h="1130633">
                <a:moveTo>
                  <a:pt x="0" y="0"/>
                </a:moveTo>
                <a:lnTo>
                  <a:pt x="1450029" y="0"/>
                </a:lnTo>
                <a:lnTo>
                  <a:pt x="1450029" y="1130633"/>
                </a:lnTo>
                <a:lnTo>
                  <a:pt x="0" y="113063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rot="-649553">
            <a:off x="16915649" y="2458102"/>
            <a:ext cx="1562518" cy="1289788"/>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6" name="Group 6"/>
          <p:cNvGrpSpPr/>
          <p:nvPr/>
        </p:nvGrpSpPr>
        <p:grpSpPr>
          <a:xfrm>
            <a:off x="10609179" y="9850018"/>
            <a:ext cx="1172978" cy="1172978"/>
            <a:chOff x="0" y="0"/>
            <a:chExt cx="1563971" cy="1563971"/>
          </a:xfrm>
        </p:grpSpPr>
        <p:grpSp>
          <p:nvGrpSpPr>
            <p:cNvPr id="7" name="Group 7"/>
            <p:cNvGrpSpPr/>
            <p:nvPr/>
          </p:nvGrpSpPr>
          <p:grpSpPr>
            <a:xfrm>
              <a:off x="0" y="0"/>
              <a:ext cx="1563971" cy="156397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nvGrpSpPr>
            <p:cNvPr id="10" name="Group 10"/>
            <p:cNvGrpSpPr/>
            <p:nvPr/>
          </p:nvGrpSpPr>
          <p:grpSpPr>
            <a:xfrm>
              <a:off x="167370" y="167370"/>
              <a:ext cx="1229231" cy="12292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71"/>
                  </a:lnSpc>
                </a:pPr>
                <a:endParaRPr/>
              </a:p>
            </p:txBody>
          </p:sp>
        </p:grpSp>
      </p:grpSp>
      <p:grpSp>
        <p:nvGrpSpPr>
          <p:cNvPr id="13" name="Group 13"/>
          <p:cNvGrpSpPr/>
          <p:nvPr/>
        </p:nvGrpSpPr>
        <p:grpSpPr>
          <a:xfrm>
            <a:off x="6237930" y="-571110"/>
            <a:ext cx="1142219" cy="1142219"/>
            <a:chOff x="0" y="0"/>
            <a:chExt cx="1522959" cy="1522959"/>
          </a:xfrm>
        </p:grpSpPr>
        <p:grpSp>
          <p:nvGrpSpPr>
            <p:cNvPr id="14" name="Group 14"/>
            <p:cNvGrpSpPr/>
            <p:nvPr/>
          </p:nvGrpSpPr>
          <p:grpSpPr>
            <a:xfrm>
              <a:off x="0" y="0"/>
              <a:ext cx="1522959" cy="152295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nvGrpSpPr>
            <p:cNvPr id="17" name="Group 17"/>
            <p:cNvGrpSpPr/>
            <p:nvPr/>
          </p:nvGrpSpPr>
          <p:grpSpPr>
            <a:xfrm>
              <a:off x="162981" y="162981"/>
              <a:ext cx="1196997" cy="119699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8"/>
                  </a:lnSpc>
                </a:pPr>
                <a:endParaRPr/>
              </a:p>
            </p:txBody>
          </p:sp>
        </p:grpSp>
      </p:grpSp>
      <p:sp>
        <p:nvSpPr>
          <p:cNvPr id="20" name="Freeform 20"/>
          <p:cNvSpPr/>
          <p:nvPr/>
        </p:nvSpPr>
        <p:spPr>
          <a:xfrm>
            <a:off x="-1118492" y="-99980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1" name="Freeform 21"/>
          <p:cNvSpPr/>
          <p:nvPr/>
        </p:nvSpPr>
        <p:spPr>
          <a:xfrm rot="-10800000">
            <a:off x="15366916" y="7231994"/>
            <a:ext cx="4294383" cy="4114800"/>
          </a:xfrm>
          <a:custGeom>
            <a:avLst/>
            <a:gdLst/>
            <a:ahLst/>
            <a:cxnLst/>
            <a:rect l="l" t="t" r="r" b="b"/>
            <a:pathLst>
              <a:path w="4294383" h="4114800">
                <a:moveTo>
                  <a:pt x="0" y="0"/>
                </a:moveTo>
                <a:lnTo>
                  <a:pt x="4294384" y="0"/>
                </a:lnTo>
                <a:lnTo>
                  <a:pt x="4294384"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2" name="Freeform 22"/>
          <p:cNvSpPr/>
          <p:nvPr/>
        </p:nvSpPr>
        <p:spPr>
          <a:xfrm>
            <a:off x="2337802" y="1451537"/>
            <a:ext cx="14278973" cy="6886313"/>
          </a:xfrm>
          <a:custGeom>
            <a:avLst/>
            <a:gdLst/>
            <a:ahLst/>
            <a:cxnLst/>
            <a:rect l="l" t="t" r="r" b="b"/>
            <a:pathLst>
              <a:path w="14278973" h="6886313">
                <a:moveTo>
                  <a:pt x="0" y="0"/>
                </a:moveTo>
                <a:lnTo>
                  <a:pt x="14278973" y="0"/>
                </a:lnTo>
                <a:lnTo>
                  <a:pt x="14278973" y="6886313"/>
                </a:lnTo>
                <a:lnTo>
                  <a:pt x="0" y="6886313"/>
                </a:lnTo>
                <a:lnTo>
                  <a:pt x="0" y="0"/>
                </a:lnTo>
                <a:close/>
              </a:path>
            </a:pathLst>
          </a:custGeom>
          <a:blipFill>
            <a:blip r:embed="rId10"/>
            <a:stretch>
              <a:fillRect/>
            </a:stretch>
          </a:blipFill>
        </p:spPr>
      </p:sp>
      <p:sp>
        <p:nvSpPr>
          <p:cNvPr id="23" name="TextBox 23"/>
          <p:cNvSpPr txBox="1"/>
          <p:nvPr/>
        </p:nvSpPr>
        <p:spPr>
          <a:xfrm>
            <a:off x="2337802" y="250643"/>
            <a:ext cx="7381637" cy="679451"/>
          </a:xfrm>
          <a:prstGeom prst="rect">
            <a:avLst/>
          </a:prstGeom>
        </p:spPr>
        <p:txBody>
          <a:bodyPr lIns="0" tIns="0" rIns="0" bIns="0" rtlCol="0" anchor="t">
            <a:spAutoFit/>
          </a:bodyPr>
          <a:lstStyle/>
          <a:p>
            <a:pPr algn="l">
              <a:lnSpc>
                <a:spcPts val="5599"/>
              </a:lnSpc>
              <a:spcBef>
                <a:spcPct val="0"/>
              </a:spcBef>
            </a:pPr>
            <a:r>
              <a:rPr lang="en-US" sz="3999" b="1">
                <a:solidFill>
                  <a:srgbClr val="5B4636"/>
                </a:solidFill>
                <a:latin typeface="Alegreya Bold"/>
                <a:ea typeface="Alegreya Bold"/>
                <a:cs typeface="Alegreya Bold"/>
                <a:sym typeface="Alegreya Bold"/>
              </a:rPr>
              <a:t>2.2.3 Sơ đồ đầu bếp</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867</Words>
  <Application>Microsoft Office PowerPoint</Application>
  <PresentationFormat>Custom</PresentationFormat>
  <Paragraphs>50</Paragraphs>
  <Slides>29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Alegreya Medium</vt:lpstr>
      <vt:lpstr>Alegreya Sans SC Heavy</vt:lpstr>
      <vt:lpstr>Times New Roman Ultra-Bold</vt:lpstr>
      <vt:lpstr>Calibri</vt:lpstr>
      <vt:lpstr>Alegreya Bold</vt:lpstr>
      <vt:lpstr>Alegreya Ultra-Bold</vt:lpstr>
      <vt:lpstr>Times New Roman Bold</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Beige Minimalist Modern illustrated Book Lover Presentation</dc:title>
  <dc:creator>Mark 85</dc:creator>
  <cp:lastModifiedBy>Nguyễn Hùng</cp:lastModifiedBy>
  <cp:revision>4</cp:revision>
  <dcterms:created xsi:type="dcterms:W3CDTF">2006-08-16T00:00:00Z</dcterms:created>
  <dcterms:modified xsi:type="dcterms:W3CDTF">2024-11-27T09:46:03Z</dcterms:modified>
  <dc:identifier>DAGW0sde-vg</dc:identifier>
</cp:coreProperties>
</file>